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60" r:id="rId5"/>
    <p:sldId id="261" r:id="rId6"/>
    <p:sldId id="262" r:id="rId7"/>
    <p:sldId id="263" r:id="rId8"/>
    <p:sldId id="264" r:id="rId9"/>
    <p:sldId id="267" r:id="rId10"/>
    <p:sldId id="266" r:id="rId11"/>
    <p:sldId id="268" r:id="rId12"/>
    <p:sldId id="265" r:id="rId13"/>
    <p:sldId id="269" r:id="rId14"/>
    <p:sldId id="270" r:id="rId15"/>
    <p:sldId id="272" r:id="rId16"/>
    <p:sldId id="273" r:id="rId17"/>
    <p:sldId id="271" r:id="rId18"/>
    <p:sldId id="274" r:id="rId19"/>
    <p:sldId id="275" r:id="rId20"/>
  </p:sldIdLst>
  <p:sldSz cx="9906000" cy="6858000" type="A4"/>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1472" y="-104"/>
      </p:cViewPr>
      <p:guideLst>
        <p:guide orient="horz" pos="2160"/>
        <p:guide pos="3120"/>
      </p:guideLst>
    </p:cSldViewPr>
  </p:slideViewPr>
  <p:notesTextViewPr>
    <p:cViewPr>
      <p:scale>
        <a:sx n="100" d="100"/>
        <a:sy n="100" d="100"/>
      </p:scale>
      <p:origin x="0" y="0"/>
    </p:cViewPr>
  </p:notesTextViewPr>
  <p:notesViewPr>
    <p:cSldViewPr snapToGrid="0" snapToObjects="1">
      <p:cViewPr varScale="1">
        <p:scale>
          <a:sx n="115" d="100"/>
          <a:sy n="115" d="100"/>
        </p:scale>
        <p:origin x="-414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FCB7AA-A944-2A4C-A5A5-DE715B2A9C37}" type="datetimeFigureOut">
              <a:rPr kumimoji="1" lang="ja-JP" altLang="en-US" smtClean="0"/>
              <a:t>20/03/06</a:t>
            </a:fld>
            <a:endParaRPr kumimoji="1" lang="ja-JP" altLang="en-US"/>
          </a:p>
        </p:txBody>
      </p:sp>
      <p:sp>
        <p:nvSpPr>
          <p:cNvPr id="4"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95DB33-5A91-3A4E-94C7-DDDC864AF520}" type="slidenum">
              <a:rPr kumimoji="1" lang="ja-JP" altLang="en-US" smtClean="0"/>
              <a:t>‹#›</a:t>
            </a:fld>
            <a:endParaRPr kumimoji="1" lang="ja-JP" altLang="en-US"/>
          </a:p>
        </p:txBody>
      </p:sp>
    </p:spTree>
    <p:extLst>
      <p:ext uri="{BB962C8B-B14F-4D97-AF65-F5344CB8AC3E}">
        <p14:creationId xmlns:p14="http://schemas.microsoft.com/office/powerpoint/2010/main" val="424431498"/>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95DB33-5A91-3A4E-94C7-DDDC864AF520}" type="slidenum">
              <a:rPr kumimoji="1" lang="ja-JP" altLang="en-US" smtClean="0"/>
              <a:t>16</a:t>
            </a:fld>
            <a:endParaRPr kumimoji="1" lang="ja-JP" altLang="en-US"/>
          </a:p>
        </p:txBody>
      </p:sp>
    </p:spTree>
    <p:extLst>
      <p:ext uri="{BB962C8B-B14F-4D97-AF65-F5344CB8AC3E}">
        <p14:creationId xmlns:p14="http://schemas.microsoft.com/office/powerpoint/2010/main" val="3961392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71795CE-341F-204F-B4D1-8BBD53DA219D}" type="datetimeFigureOut">
              <a:rPr kumimoji="1" lang="ja-JP" altLang="en-US" smtClean="0"/>
              <a:t>20/03/06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AD4AE3-B6CF-0B49-AE34-70AA6A0EB138}" type="slidenum">
              <a:rPr kumimoji="1" lang="ja-JP" altLang="en-US" smtClean="0"/>
              <a:t>‹#›</a:t>
            </a:fld>
            <a:endParaRPr kumimoji="1" lang="ja-JP" altLang="en-US"/>
          </a:p>
        </p:txBody>
      </p:sp>
    </p:spTree>
    <p:extLst>
      <p:ext uri="{BB962C8B-B14F-4D97-AF65-F5344CB8AC3E}">
        <p14:creationId xmlns:p14="http://schemas.microsoft.com/office/powerpoint/2010/main" val="4228929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1795CE-341F-204F-B4D1-8BBD53DA219D}" type="datetimeFigureOut">
              <a:rPr kumimoji="1" lang="ja-JP" altLang="en-US" smtClean="0"/>
              <a:t>20/03/06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AD4AE3-B6CF-0B49-AE34-70AA6A0EB138}" type="slidenum">
              <a:rPr kumimoji="1" lang="ja-JP" altLang="en-US" smtClean="0"/>
              <a:t>‹#›</a:t>
            </a:fld>
            <a:endParaRPr kumimoji="1" lang="ja-JP" altLang="en-US"/>
          </a:p>
        </p:txBody>
      </p:sp>
    </p:spTree>
    <p:extLst>
      <p:ext uri="{BB962C8B-B14F-4D97-AF65-F5344CB8AC3E}">
        <p14:creationId xmlns:p14="http://schemas.microsoft.com/office/powerpoint/2010/main" val="1756337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1795CE-341F-204F-B4D1-8BBD53DA219D}" type="datetimeFigureOut">
              <a:rPr kumimoji="1" lang="ja-JP" altLang="en-US" smtClean="0"/>
              <a:t>20/03/06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AD4AE3-B6CF-0B49-AE34-70AA6A0EB138}" type="slidenum">
              <a:rPr kumimoji="1" lang="ja-JP" altLang="en-US" smtClean="0"/>
              <a:t>‹#›</a:t>
            </a:fld>
            <a:endParaRPr kumimoji="1" lang="ja-JP" altLang="en-US"/>
          </a:p>
        </p:txBody>
      </p:sp>
    </p:spTree>
    <p:extLst>
      <p:ext uri="{BB962C8B-B14F-4D97-AF65-F5344CB8AC3E}">
        <p14:creationId xmlns:p14="http://schemas.microsoft.com/office/powerpoint/2010/main" val="109645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1795CE-341F-204F-B4D1-8BBD53DA219D}" type="datetimeFigureOut">
              <a:rPr kumimoji="1" lang="ja-JP" altLang="en-US" smtClean="0"/>
              <a:t>20/03/06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AD4AE3-B6CF-0B49-AE34-70AA6A0EB138}" type="slidenum">
              <a:rPr kumimoji="1" lang="ja-JP" altLang="en-US" smtClean="0"/>
              <a:t>‹#›</a:t>
            </a:fld>
            <a:endParaRPr kumimoji="1" lang="ja-JP" altLang="en-US"/>
          </a:p>
        </p:txBody>
      </p:sp>
    </p:spTree>
    <p:extLst>
      <p:ext uri="{BB962C8B-B14F-4D97-AF65-F5344CB8AC3E}">
        <p14:creationId xmlns:p14="http://schemas.microsoft.com/office/powerpoint/2010/main" val="654314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71795CE-341F-204F-B4D1-8BBD53DA219D}" type="datetimeFigureOut">
              <a:rPr kumimoji="1" lang="ja-JP" altLang="en-US" smtClean="0"/>
              <a:t>20/03/06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AD4AE3-B6CF-0B49-AE34-70AA6A0EB138}" type="slidenum">
              <a:rPr kumimoji="1" lang="ja-JP" altLang="en-US" smtClean="0"/>
              <a:t>‹#›</a:t>
            </a:fld>
            <a:endParaRPr kumimoji="1" lang="ja-JP" altLang="en-US"/>
          </a:p>
        </p:txBody>
      </p:sp>
    </p:spTree>
    <p:extLst>
      <p:ext uri="{BB962C8B-B14F-4D97-AF65-F5344CB8AC3E}">
        <p14:creationId xmlns:p14="http://schemas.microsoft.com/office/powerpoint/2010/main" val="322108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71795CE-341F-204F-B4D1-8BBD53DA219D}" type="datetimeFigureOut">
              <a:rPr kumimoji="1" lang="ja-JP" altLang="en-US" smtClean="0"/>
              <a:t>20/03/06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AD4AE3-B6CF-0B49-AE34-70AA6A0EB138}" type="slidenum">
              <a:rPr kumimoji="1" lang="ja-JP" altLang="en-US" smtClean="0"/>
              <a:t>‹#›</a:t>
            </a:fld>
            <a:endParaRPr kumimoji="1" lang="ja-JP" altLang="en-US"/>
          </a:p>
        </p:txBody>
      </p:sp>
    </p:spTree>
    <p:extLst>
      <p:ext uri="{BB962C8B-B14F-4D97-AF65-F5344CB8AC3E}">
        <p14:creationId xmlns:p14="http://schemas.microsoft.com/office/powerpoint/2010/main" val="46991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71795CE-341F-204F-B4D1-8BBD53DA219D}" type="datetimeFigureOut">
              <a:rPr kumimoji="1" lang="ja-JP" altLang="en-US" smtClean="0"/>
              <a:t>20/03/06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DAD4AE3-B6CF-0B49-AE34-70AA6A0EB138}" type="slidenum">
              <a:rPr kumimoji="1" lang="ja-JP" altLang="en-US" smtClean="0"/>
              <a:t>‹#›</a:t>
            </a:fld>
            <a:endParaRPr kumimoji="1" lang="ja-JP" altLang="en-US"/>
          </a:p>
        </p:txBody>
      </p:sp>
    </p:spTree>
    <p:extLst>
      <p:ext uri="{BB962C8B-B14F-4D97-AF65-F5344CB8AC3E}">
        <p14:creationId xmlns:p14="http://schemas.microsoft.com/office/powerpoint/2010/main" val="16852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71795CE-341F-204F-B4D1-8BBD53DA219D}" type="datetimeFigureOut">
              <a:rPr kumimoji="1" lang="ja-JP" altLang="en-US" smtClean="0"/>
              <a:t>20/03/06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DAD4AE3-B6CF-0B49-AE34-70AA6A0EB138}" type="slidenum">
              <a:rPr kumimoji="1" lang="ja-JP" altLang="en-US" smtClean="0"/>
              <a:t>‹#›</a:t>
            </a:fld>
            <a:endParaRPr kumimoji="1" lang="ja-JP" altLang="en-US"/>
          </a:p>
        </p:txBody>
      </p:sp>
    </p:spTree>
    <p:extLst>
      <p:ext uri="{BB962C8B-B14F-4D97-AF65-F5344CB8AC3E}">
        <p14:creationId xmlns:p14="http://schemas.microsoft.com/office/powerpoint/2010/main" val="2991501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71795CE-341F-204F-B4D1-8BBD53DA219D}" type="datetimeFigureOut">
              <a:rPr kumimoji="1" lang="ja-JP" altLang="en-US" smtClean="0"/>
              <a:t>20/03/06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DAD4AE3-B6CF-0B49-AE34-70AA6A0EB138}" type="slidenum">
              <a:rPr kumimoji="1" lang="ja-JP" altLang="en-US" smtClean="0"/>
              <a:t>‹#›</a:t>
            </a:fld>
            <a:endParaRPr kumimoji="1" lang="ja-JP" altLang="en-US"/>
          </a:p>
        </p:txBody>
      </p:sp>
    </p:spTree>
    <p:extLst>
      <p:ext uri="{BB962C8B-B14F-4D97-AF65-F5344CB8AC3E}">
        <p14:creationId xmlns:p14="http://schemas.microsoft.com/office/powerpoint/2010/main" val="56108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71795CE-341F-204F-B4D1-8BBD53DA219D}" type="datetimeFigureOut">
              <a:rPr kumimoji="1" lang="ja-JP" altLang="en-US" smtClean="0"/>
              <a:t>20/03/06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AD4AE3-B6CF-0B49-AE34-70AA6A0EB138}" type="slidenum">
              <a:rPr kumimoji="1" lang="ja-JP" altLang="en-US" smtClean="0"/>
              <a:t>‹#›</a:t>
            </a:fld>
            <a:endParaRPr kumimoji="1" lang="ja-JP" altLang="en-US"/>
          </a:p>
        </p:txBody>
      </p:sp>
    </p:spTree>
    <p:extLst>
      <p:ext uri="{BB962C8B-B14F-4D97-AF65-F5344CB8AC3E}">
        <p14:creationId xmlns:p14="http://schemas.microsoft.com/office/powerpoint/2010/main" val="470590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71795CE-341F-204F-B4D1-8BBD53DA219D}" type="datetimeFigureOut">
              <a:rPr kumimoji="1" lang="ja-JP" altLang="en-US" smtClean="0"/>
              <a:t>20/03/06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AD4AE3-B6CF-0B49-AE34-70AA6A0EB138}" type="slidenum">
              <a:rPr kumimoji="1" lang="ja-JP" altLang="en-US" smtClean="0"/>
              <a:t>‹#›</a:t>
            </a:fld>
            <a:endParaRPr kumimoji="1" lang="ja-JP" altLang="en-US"/>
          </a:p>
        </p:txBody>
      </p:sp>
    </p:spTree>
    <p:extLst>
      <p:ext uri="{BB962C8B-B14F-4D97-AF65-F5344CB8AC3E}">
        <p14:creationId xmlns:p14="http://schemas.microsoft.com/office/powerpoint/2010/main" val="30053243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795CE-341F-204F-B4D1-8BBD53DA219D}" type="datetimeFigureOut">
              <a:rPr kumimoji="1" lang="ja-JP" altLang="en-US" smtClean="0"/>
              <a:t>20/03/06</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D4AE3-B6CF-0B49-AE34-70AA6A0EB138}" type="slidenum">
              <a:rPr kumimoji="1" lang="ja-JP" altLang="en-US" smtClean="0"/>
              <a:t>‹#›</a:t>
            </a:fld>
            <a:endParaRPr kumimoji="1" lang="ja-JP" altLang="en-US"/>
          </a:p>
        </p:txBody>
      </p:sp>
    </p:spTree>
    <p:extLst>
      <p:ext uri="{BB962C8B-B14F-4D97-AF65-F5344CB8AC3E}">
        <p14:creationId xmlns:p14="http://schemas.microsoft.com/office/powerpoint/2010/main" val="1225184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head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7" name="正方形/長方形 6"/>
          <p:cNvSpPr/>
          <p:nvPr/>
        </p:nvSpPr>
        <p:spPr>
          <a:xfrm>
            <a:off x="507376" y="441363"/>
            <a:ext cx="8898567" cy="6007928"/>
          </a:xfrm>
          <a:prstGeom prst="rect">
            <a:avLst/>
          </a:prstGeom>
          <a:solidFill>
            <a:schemeClr val="bg1">
              <a:alpha val="78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507375" y="1052736"/>
            <a:ext cx="8898568" cy="1677027"/>
          </a:xfrm>
        </p:spPr>
        <p:txBody>
          <a:bodyPr>
            <a:normAutofit/>
          </a:bodyPr>
          <a:lstStyle/>
          <a:p>
            <a:r>
              <a:rPr lang="ja-JP" altLang="en-US" dirty="0">
                <a:latin typeface="HGP創英角ｺﾞｼｯｸUB"/>
                <a:ea typeface="HGP創英角ｺﾞｼｯｸUB"/>
              </a:rPr>
              <a:t>日本の高校生の</a:t>
            </a:r>
            <a:r>
              <a:rPr lang="en-US" altLang="ja-JP" dirty="0">
                <a:latin typeface="HGP創英角ｺﾞｼｯｸUB"/>
                <a:ea typeface="HGP創英角ｺﾞｼｯｸUB"/>
              </a:rPr>
              <a:t>3</a:t>
            </a:r>
            <a:r>
              <a:rPr lang="ja-JP" altLang="en-US" dirty="0">
                <a:latin typeface="HGP創英角ｺﾞｼｯｸUB"/>
                <a:ea typeface="HGP創英角ｺﾞｼｯｸUB"/>
              </a:rPr>
              <a:t>人に</a:t>
            </a:r>
            <a:r>
              <a:rPr lang="en-US" altLang="ja-JP" dirty="0">
                <a:latin typeface="HGP創英角ｺﾞｼｯｸUB"/>
                <a:ea typeface="HGP創英角ｺﾞｼｯｸUB"/>
              </a:rPr>
              <a:t>2</a:t>
            </a:r>
            <a:r>
              <a:rPr lang="ja-JP" altLang="en-US" dirty="0">
                <a:latin typeface="HGP創英角ｺﾞｼｯｸUB"/>
                <a:ea typeface="HGP創英角ｺﾞｼｯｸUB"/>
              </a:rPr>
              <a:t>人が</a:t>
            </a:r>
            <a:br>
              <a:rPr lang="ja-JP" altLang="en-US" dirty="0">
                <a:latin typeface="HGP創英角ｺﾞｼｯｸUB"/>
                <a:ea typeface="HGP創英角ｺﾞｼｯｸUB"/>
              </a:rPr>
            </a:br>
            <a:r>
              <a:rPr lang="ja-JP" altLang="en-US" dirty="0">
                <a:latin typeface="HGP創英角ｺﾞｼｯｸUB"/>
                <a:ea typeface="HGP創英角ｺﾞｼｯｸUB"/>
              </a:rPr>
              <a:t>未来への希望を失っています</a:t>
            </a:r>
            <a:r>
              <a:rPr lang="ja-JP" altLang="en-US" dirty="0" smtClean="0">
                <a:latin typeface="HGP創英角ｺﾞｼｯｸUB"/>
                <a:ea typeface="HGP創英角ｺﾞｼｯｸUB"/>
              </a:rPr>
              <a:t>。</a:t>
            </a:r>
            <a:endParaRPr kumimoji="1" lang="ja-JP" altLang="en-US" dirty="0">
              <a:latin typeface="HGP創英角ｺﾞｼｯｸUB"/>
              <a:ea typeface="HGP創英角ｺﾞｼｯｸUB"/>
            </a:endParaRPr>
          </a:p>
        </p:txBody>
      </p:sp>
      <p:sp>
        <p:nvSpPr>
          <p:cNvPr id="3" name="サブタイトル 2"/>
          <p:cNvSpPr>
            <a:spLocks noGrp="1"/>
          </p:cNvSpPr>
          <p:nvPr>
            <p:ph type="subTitle" idx="1"/>
          </p:nvPr>
        </p:nvSpPr>
        <p:spPr>
          <a:xfrm>
            <a:off x="507375" y="2852936"/>
            <a:ext cx="8898567" cy="635509"/>
          </a:xfrm>
        </p:spPr>
        <p:txBody>
          <a:bodyPr>
            <a:normAutofit/>
          </a:bodyPr>
          <a:lstStyle/>
          <a:p>
            <a:r>
              <a:rPr lang="ja-JP" altLang="en-US" sz="2800" dirty="0" smtClean="0">
                <a:solidFill>
                  <a:schemeClr val="tx1"/>
                </a:solidFill>
                <a:latin typeface="HGP創英角ｺﾞｼｯｸUB"/>
                <a:ea typeface="HGP創英角ｺﾞｼｯｸUB"/>
                <a:cs typeface="HGP創英角ｺﾞｼｯｸUB"/>
              </a:rPr>
              <a:t>未来は子どもたちが創る。</a:t>
            </a:r>
            <a:endParaRPr kumimoji="1" lang="ja-JP" altLang="en-US" sz="2800" dirty="0">
              <a:solidFill>
                <a:schemeClr val="tx1"/>
              </a:solidFill>
              <a:latin typeface="HGP創英角ｺﾞｼｯｸUB"/>
              <a:ea typeface="HGP創英角ｺﾞｼｯｸUB"/>
              <a:cs typeface="HGP創英角ｺﾞｼｯｸUB"/>
            </a:endParaRPr>
          </a:p>
        </p:txBody>
      </p:sp>
      <p:pic>
        <p:nvPicPr>
          <p:cNvPr id="8" name="図 7" descr="char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986" y="3996468"/>
            <a:ext cx="1905000" cy="1333500"/>
          </a:xfrm>
          <a:prstGeom prst="rect">
            <a:avLst/>
          </a:prstGeom>
        </p:spPr>
      </p:pic>
      <p:sp>
        <p:nvSpPr>
          <p:cNvPr id="9" name="サブタイトル 2"/>
          <p:cNvSpPr txBox="1">
            <a:spLocks/>
          </p:cNvSpPr>
          <p:nvPr/>
        </p:nvSpPr>
        <p:spPr>
          <a:xfrm>
            <a:off x="507376" y="5760628"/>
            <a:ext cx="8898567" cy="53612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ja-JP" altLang="en-US" sz="2000" dirty="0" smtClean="0">
                <a:solidFill>
                  <a:schemeClr val="tx1"/>
                </a:solidFill>
                <a:latin typeface="ヒラギノ丸ゴ Pro W4"/>
                <a:ea typeface="ヒラギノ丸ゴ Pro W4"/>
                <a:cs typeface="ヒラギノ丸ゴ Pro W4"/>
              </a:rPr>
              <a:t>みらい育</a:t>
            </a:r>
            <a:r>
              <a:rPr lang="ja-JP" altLang="en-US" sz="2000" dirty="0" smtClean="0">
                <a:solidFill>
                  <a:schemeClr val="tx1"/>
                </a:solidFill>
                <a:latin typeface="ヒラギノ丸ゴ Pro W4"/>
                <a:ea typeface="ヒラギノ丸ゴ Pro W4"/>
                <a:cs typeface="ヒラギノ丸ゴ Pro W4"/>
              </a:rPr>
              <a:t>ティーチャーズ</a:t>
            </a:r>
            <a:endParaRPr lang="ja-JP" altLang="en-US" sz="2000" dirty="0">
              <a:solidFill>
                <a:schemeClr val="tx1"/>
              </a:solidFill>
              <a:latin typeface="ヒラギノ丸ゴ Pro W4"/>
              <a:ea typeface="ヒラギノ丸ゴ Pro W4"/>
              <a:cs typeface="ヒラギノ丸ゴ Pro W4"/>
            </a:endParaRPr>
          </a:p>
        </p:txBody>
      </p:sp>
      <p:sp>
        <p:nvSpPr>
          <p:cNvPr id="10" name="サブタイトル 2"/>
          <p:cNvSpPr txBox="1">
            <a:spLocks/>
          </p:cNvSpPr>
          <p:nvPr/>
        </p:nvSpPr>
        <p:spPr>
          <a:xfrm>
            <a:off x="507375" y="5403586"/>
            <a:ext cx="8898568" cy="44538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ja-JP" altLang="en-US" sz="1600" dirty="0" smtClean="0">
                <a:solidFill>
                  <a:schemeClr val="tx1"/>
                </a:solidFill>
                <a:latin typeface="HG丸ｺﾞｼｯｸM-PRO"/>
                <a:ea typeface="HG丸ｺﾞｼｯｸM-PRO"/>
                <a:cs typeface="HG丸ｺﾞｼｯｸM-PRO"/>
              </a:rPr>
              <a:t>子どもたちに希望の持てる未来を届けます！</a:t>
            </a:r>
            <a:endParaRPr lang="ja-JP" altLang="en-US" sz="1600" dirty="0">
              <a:solidFill>
                <a:schemeClr val="tx1"/>
              </a:solidFill>
              <a:latin typeface="HG丸ｺﾞｼｯｸM-PRO"/>
              <a:ea typeface="HG丸ｺﾞｼｯｸM-PRO"/>
              <a:cs typeface="HG丸ｺﾞｼｯｸM-PRO"/>
            </a:endParaRPr>
          </a:p>
        </p:txBody>
      </p:sp>
    </p:spTree>
    <p:extLst>
      <p:ext uri="{BB962C8B-B14F-4D97-AF65-F5344CB8AC3E}">
        <p14:creationId xmlns:p14="http://schemas.microsoft.com/office/powerpoint/2010/main" val="1371001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5817096" y="1928756"/>
            <a:ext cx="3155349" cy="4485051"/>
          </a:xfrm>
          <a:prstGeom prst="rect">
            <a:avLst/>
          </a:prstGeom>
        </p:spPr>
      </p:pic>
      <p:sp>
        <p:nvSpPr>
          <p:cNvPr id="2" name="タイトル 1"/>
          <p:cNvSpPr>
            <a:spLocks noGrp="1"/>
          </p:cNvSpPr>
          <p:nvPr>
            <p:ph type="ctrTitle"/>
          </p:nvPr>
        </p:nvSpPr>
        <p:spPr>
          <a:xfrm>
            <a:off x="742950" y="391195"/>
            <a:ext cx="8420100" cy="685472"/>
          </a:xfrm>
        </p:spPr>
        <p:txBody>
          <a:bodyPr>
            <a:noAutofit/>
          </a:bodyPr>
          <a:lstStyle/>
          <a:p>
            <a:r>
              <a:rPr lang="ja-JP" altLang="en-US" sz="3200" dirty="0" smtClean="0">
                <a:latin typeface="HGP創英角ｺﾞｼｯｸUB"/>
                <a:ea typeface="HGP創英角ｺﾞｼｯｸUB"/>
                <a:cs typeface="HGP創英角ｺﾞｼｯｸUB"/>
              </a:rPr>
              <a:t>「じっとみて。」事例</a:t>
            </a:r>
            <a:r>
              <a:rPr lang="en-US" altLang="ja-JP" sz="3200" dirty="0" smtClean="0">
                <a:latin typeface="HGP創英角ｺﾞｼｯｸUB"/>
                <a:ea typeface="HGP創英角ｺﾞｼｯｸUB"/>
                <a:cs typeface="HGP創英角ｺﾞｼｯｸUB"/>
              </a:rPr>
              <a:t>①</a:t>
            </a:r>
            <a:r>
              <a:rPr lang="ja-JP" altLang="en-US" sz="3200" dirty="0" smtClean="0">
                <a:latin typeface="HGP創英角ｺﾞｼｯｸUB"/>
                <a:ea typeface="HGP創英角ｺﾞｼｯｸUB"/>
                <a:cs typeface="HGP創英角ｺﾞｼｯｸUB"/>
              </a:rPr>
              <a:t> </a:t>
            </a:r>
            <a:r>
              <a:rPr lang="en-US" altLang="ja-JP" sz="3200" dirty="0" smtClean="0">
                <a:latin typeface="HGP創英角ｺﾞｼｯｸUB"/>
                <a:ea typeface="HGP創英角ｺﾞｼｯｸUB"/>
                <a:cs typeface="HGP創英角ｺﾞｼｯｸUB"/>
              </a:rPr>
              <a:t>【</a:t>
            </a:r>
            <a:r>
              <a:rPr lang="ja-JP" altLang="en-US" sz="3200" dirty="0" smtClean="0">
                <a:latin typeface="HGP創英角ｺﾞｼｯｸUB"/>
                <a:ea typeface="HGP創英角ｺﾞｼｯｸUB"/>
                <a:cs typeface="HGP創英角ｺﾞｼｯｸUB"/>
              </a:rPr>
              <a:t>復興支援</a:t>
            </a:r>
            <a:r>
              <a:rPr lang="en-US" altLang="ja-JP" sz="3200" dirty="0" smtClean="0">
                <a:latin typeface="HGP創英角ｺﾞｼｯｸUB"/>
                <a:ea typeface="HGP創英角ｺﾞｼｯｸUB"/>
                <a:cs typeface="HGP創英角ｺﾞｼｯｸUB"/>
              </a:rPr>
              <a:t>】</a:t>
            </a:r>
            <a:endParaRPr lang="ja-JP" altLang="en-US" sz="3200" dirty="0" smtClean="0">
              <a:latin typeface="HGP創英角ｺﾞｼｯｸUB"/>
              <a:ea typeface="HGP創英角ｺﾞｼｯｸUB"/>
              <a:cs typeface="HGP創英角ｺﾞｼｯｸUB"/>
            </a:endParaRPr>
          </a:p>
        </p:txBody>
      </p:sp>
      <p:sp>
        <p:nvSpPr>
          <p:cNvPr id="5" name="円/楕円 4"/>
          <p:cNvSpPr/>
          <p:nvPr/>
        </p:nvSpPr>
        <p:spPr>
          <a:xfrm>
            <a:off x="9163050" y="6193135"/>
            <a:ext cx="423305" cy="423305"/>
          </a:xfrm>
          <a:prstGeom prst="ellipse">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140"/>
              </a:lnSpc>
            </a:pPr>
            <a:r>
              <a:rPr kumimoji="1" lang="en-US" altLang="ja-JP" sz="1200" dirty="0" smtClean="0">
                <a:solidFill>
                  <a:srgbClr val="000000"/>
                </a:solidFill>
                <a:latin typeface="ヒラギノ丸ゴ Pro W4"/>
                <a:ea typeface="ヒラギノ丸ゴ Pro W4"/>
                <a:cs typeface="ヒラギノ丸ゴ Pro W4"/>
              </a:rPr>
              <a:t>09</a:t>
            </a:r>
            <a:endParaRPr kumimoji="1" lang="ja-JP" altLang="en-US" sz="1200" dirty="0">
              <a:solidFill>
                <a:srgbClr val="000000"/>
              </a:solidFill>
              <a:latin typeface="ヒラギノ丸ゴ Pro W4"/>
              <a:ea typeface="ヒラギノ丸ゴ Pro W4"/>
              <a:cs typeface="ヒラギノ丸ゴ Pro W4"/>
            </a:endParaRPr>
          </a:p>
        </p:txBody>
      </p:sp>
      <p:sp>
        <p:nvSpPr>
          <p:cNvPr id="7" name="サブタイトル 2"/>
          <p:cNvSpPr txBox="1">
            <a:spLocks/>
          </p:cNvSpPr>
          <p:nvPr/>
        </p:nvSpPr>
        <p:spPr>
          <a:xfrm>
            <a:off x="660122" y="1304652"/>
            <a:ext cx="8607412" cy="46218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2560"/>
              </a:lnSpc>
            </a:pPr>
            <a:r>
              <a:rPr lang="ja-JP" altLang="en-US" sz="1900" dirty="0">
                <a:solidFill>
                  <a:srgbClr val="000000"/>
                </a:solidFill>
                <a:latin typeface="HG丸ｺﾞｼｯｸM-PRO"/>
                <a:ea typeface="HG丸ｺﾞｼｯｸM-PRO"/>
                <a:cs typeface="HG丸ｺﾞｼｯｸM-PRO"/>
              </a:rPr>
              <a:t>封印してきた辛い思いを開示することで、未来へ向かう勇気を見出した例</a:t>
            </a:r>
            <a:endParaRPr lang="ja-JP" altLang="en-US" sz="1900" dirty="0" smtClean="0">
              <a:solidFill>
                <a:srgbClr val="000000"/>
              </a:solidFill>
              <a:latin typeface="HG丸ｺﾞｼｯｸM-PRO"/>
              <a:ea typeface="HG丸ｺﾞｼｯｸM-PRO"/>
              <a:cs typeface="HG丸ｺﾞｼｯｸM-PRO"/>
            </a:endParaRPr>
          </a:p>
        </p:txBody>
      </p:sp>
      <p:sp>
        <p:nvSpPr>
          <p:cNvPr id="6" name="サブタイトル 2"/>
          <p:cNvSpPr txBox="1">
            <a:spLocks/>
          </p:cNvSpPr>
          <p:nvPr/>
        </p:nvSpPr>
        <p:spPr>
          <a:xfrm>
            <a:off x="708410" y="2880314"/>
            <a:ext cx="4997520" cy="362569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1640"/>
              </a:lnSpc>
            </a:pPr>
            <a:r>
              <a:rPr lang="ja-JP" altLang="en-US" sz="1300" dirty="0">
                <a:solidFill>
                  <a:srgbClr val="000000"/>
                </a:solidFill>
                <a:latin typeface="HG丸ｺﾞｼｯｸM-PRO"/>
                <a:ea typeface="HG丸ｺﾞｼｯｸM-PRO"/>
                <a:cs typeface="HG丸ｺﾞｼｯｸM-PRO"/>
              </a:rPr>
              <a:t>彼女は中学</a:t>
            </a:r>
            <a:r>
              <a:rPr lang="en-US" altLang="ja-JP" sz="1300" dirty="0">
                <a:solidFill>
                  <a:srgbClr val="000000"/>
                </a:solidFill>
                <a:latin typeface="HG丸ｺﾞｼｯｸM-PRO"/>
                <a:ea typeface="HG丸ｺﾞｼｯｸM-PRO"/>
                <a:cs typeface="HG丸ｺﾞｼｯｸM-PRO"/>
              </a:rPr>
              <a:t>3</a:t>
            </a:r>
            <a:r>
              <a:rPr lang="ja-JP" altLang="en-US" sz="1300" dirty="0">
                <a:solidFill>
                  <a:srgbClr val="000000"/>
                </a:solidFill>
                <a:latin typeface="HG丸ｺﾞｼｯｸM-PRO"/>
                <a:ea typeface="HG丸ｺﾞｼｯｸM-PRO"/>
                <a:cs typeface="HG丸ｺﾞｼｯｸM-PRO"/>
              </a:rPr>
              <a:t>年生の時、東日本大震災で親戚が津波にのみこまれてしまい、自身の家も</a:t>
            </a:r>
            <a:r>
              <a:rPr lang="ja-JP" altLang="en-US" sz="1300" dirty="0" smtClean="0">
                <a:solidFill>
                  <a:srgbClr val="000000"/>
                </a:solidFill>
                <a:latin typeface="HG丸ｺﾞｼｯｸM-PRO"/>
                <a:ea typeface="HG丸ｺﾞｼｯｸM-PRO"/>
                <a:cs typeface="HG丸ｺﾞｼｯｸM-PRO"/>
              </a:rPr>
              <a:t>流されて</a:t>
            </a:r>
            <a:r>
              <a:rPr lang="ja-JP" altLang="en-US" sz="1300" dirty="0">
                <a:solidFill>
                  <a:srgbClr val="000000"/>
                </a:solidFill>
                <a:latin typeface="HG丸ｺﾞｼｯｸM-PRO"/>
                <a:ea typeface="HG丸ｺﾞｼｯｸM-PRO"/>
                <a:cs typeface="HG丸ｺﾞｼｯｸM-PRO"/>
              </a:rPr>
              <a:t>しまいました。</a:t>
            </a:r>
          </a:p>
          <a:p>
            <a:pPr algn="l">
              <a:lnSpc>
                <a:spcPts val="1640"/>
              </a:lnSpc>
            </a:pPr>
            <a:r>
              <a:rPr lang="ja-JP" altLang="en-US" sz="1300" dirty="0" smtClean="0">
                <a:solidFill>
                  <a:srgbClr val="000000"/>
                </a:solidFill>
                <a:latin typeface="HG丸ｺﾞｼｯｸM-PRO"/>
                <a:ea typeface="HG丸ｺﾞｼｯｸM-PRO"/>
                <a:cs typeface="HG丸ｺﾞｼｯｸM-PRO"/>
              </a:rPr>
              <a:t>すぐ</a:t>
            </a:r>
            <a:r>
              <a:rPr lang="ja-JP" altLang="en-US" sz="1300" dirty="0">
                <a:solidFill>
                  <a:srgbClr val="000000"/>
                </a:solidFill>
                <a:latin typeface="HG丸ｺﾞｼｯｸM-PRO"/>
                <a:ea typeface="HG丸ｺﾞｼｯｸM-PRO"/>
                <a:cs typeface="HG丸ｺﾞｼｯｸM-PRO"/>
              </a:rPr>
              <a:t>に家族で仙台へ引っ越し、新しい生活をはじめました</a:t>
            </a:r>
            <a:r>
              <a:rPr lang="ja-JP" altLang="en-US" sz="1300" dirty="0" smtClean="0">
                <a:solidFill>
                  <a:srgbClr val="000000"/>
                </a:solidFill>
                <a:latin typeface="HG丸ｺﾞｼｯｸM-PRO"/>
                <a:ea typeface="HG丸ｺﾞｼｯｸM-PRO"/>
                <a:cs typeface="HG丸ｺﾞｼｯｸM-PRO"/>
              </a:rPr>
              <a:t>。</a:t>
            </a:r>
            <a:endParaRPr lang="en-US" altLang="ja-JP" sz="1300" dirty="0" smtClean="0">
              <a:solidFill>
                <a:srgbClr val="000000"/>
              </a:solidFill>
              <a:latin typeface="HG丸ｺﾞｼｯｸM-PRO"/>
              <a:ea typeface="HG丸ｺﾞｼｯｸM-PRO"/>
              <a:cs typeface="HG丸ｺﾞｼｯｸM-PRO"/>
            </a:endParaRPr>
          </a:p>
          <a:p>
            <a:pPr algn="l">
              <a:lnSpc>
                <a:spcPts val="1640"/>
              </a:lnSpc>
            </a:pPr>
            <a:endParaRPr lang="ja-JP" altLang="en-US" sz="1300" dirty="0">
              <a:solidFill>
                <a:srgbClr val="000000"/>
              </a:solidFill>
              <a:latin typeface="HG丸ｺﾞｼｯｸM-PRO"/>
              <a:ea typeface="HG丸ｺﾞｼｯｸM-PRO"/>
              <a:cs typeface="HG丸ｺﾞｼｯｸM-PRO"/>
            </a:endParaRPr>
          </a:p>
          <a:p>
            <a:pPr algn="l">
              <a:lnSpc>
                <a:spcPts val="1640"/>
              </a:lnSpc>
            </a:pPr>
            <a:r>
              <a:rPr lang="en-US" altLang="ja-JP" sz="1300" dirty="0">
                <a:solidFill>
                  <a:srgbClr val="000000"/>
                </a:solidFill>
                <a:latin typeface="HG丸ｺﾞｼｯｸM-PRO"/>
                <a:ea typeface="HG丸ｺﾞｼｯｸM-PRO"/>
                <a:cs typeface="HG丸ｺﾞｼｯｸM-PRO"/>
              </a:rPr>
              <a:t>3</a:t>
            </a:r>
            <a:r>
              <a:rPr lang="ja-JP" altLang="en-US" sz="1300" dirty="0">
                <a:solidFill>
                  <a:srgbClr val="000000"/>
                </a:solidFill>
                <a:latin typeface="HG丸ｺﾞｼｯｸM-PRO"/>
                <a:ea typeface="HG丸ｺﾞｼｯｸM-PRO"/>
                <a:cs typeface="HG丸ｺﾞｼｯｸM-PRO"/>
              </a:rPr>
              <a:t>年後、「じっとみて。」絵本制作ワークショップを受講し、</a:t>
            </a:r>
          </a:p>
          <a:p>
            <a:pPr algn="l">
              <a:lnSpc>
                <a:spcPts val="1640"/>
              </a:lnSpc>
            </a:pPr>
            <a:r>
              <a:rPr lang="ja-JP" altLang="en-US" sz="1300" dirty="0">
                <a:solidFill>
                  <a:srgbClr val="000000"/>
                </a:solidFill>
                <a:latin typeface="HG丸ｺﾞｼｯｸM-PRO"/>
                <a:ea typeface="HG丸ｺﾞｼｯｸM-PRO"/>
                <a:cs typeface="HG丸ｺﾞｼｯｸM-PRO"/>
              </a:rPr>
              <a:t>彼女にとって、長い長い</a:t>
            </a:r>
            <a:r>
              <a:rPr lang="en-US" altLang="ja-JP" sz="1300" dirty="0">
                <a:solidFill>
                  <a:srgbClr val="000000"/>
                </a:solidFill>
                <a:latin typeface="HG丸ｺﾞｼｯｸM-PRO"/>
                <a:ea typeface="HG丸ｺﾞｼｯｸM-PRO"/>
                <a:cs typeface="HG丸ｺﾞｼｯｸM-PRO"/>
              </a:rPr>
              <a:t>3</a:t>
            </a:r>
            <a:r>
              <a:rPr lang="ja-JP" altLang="en-US" sz="1300" dirty="0">
                <a:solidFill>
                  <a:srgbClr val="000000"/>
                </a:solidFill>
                <a:latin typeface="HG丸ｺﾞｼｯｸM-PRO"/>
                <a:ea typeface="HG丸ｺﾞｼｯｸM-PRO"/>
                <a:cs typeface="HG丸ｺﾞｼｯｸM-PRO"/>
              </a:rPr>
              <a:t>年間の様子が「芽のシーン」で描き出されました。</a:t>
            </a:r>
          </a:p>
          <a:p>
            <a:pPr algn="l">
              <a:lnSpc>
                <a:spcPts val="1640"/>
              </a:lnSpc>
            </a:pPr>
            <a:endParaRPr lang="ja-JP" altLang="en-US" sz="1300" dirty="0">
              <a:solidFill>
                <a:srgbClr val="000000"/>
              </a:solidFill>
              <a:latin typeface="HG丸ｺﾞｼｯｸM-PRO"/>
              <a:ea typeface="HG丸ｺﾞｼｯｸM-PRO"/>
              <a:cs typeface="HG丸ｺﾞｼｯｸM-PRO"/>
            </a:endParaRPr>
          </a:p>
          <a:p>
            <a:pPr algn="l">
              <a:lnSpc>
                <a:spcPts val="1640"/>
              </a:lnSpc>
            </a:pPr>
            <a:r>
              <a:rPr lang="ja-JP" altLang="en-US" sz="1300" dirty="0">
                <a:solidFill>
                  <a:srgbClr val="000000"/>
                </a:solidFill>
                <a:latin typeface="HG丸ｺﾞｼｯｸM-PRO"/>
                <a:ea typeface="HG丸ｺﾞｼｯｸM-PRO"/>
                <a:cs typeface="HG丸ｺﾞｼｯｸM-PRO"/>
              </a:rPr>
              <a:t>地面の中で人に見られることなく伸び続け、今、やっと外に出てきたところです。</a:t>
            </a:r>
          </a:p>
          <a:p>
            <a:pPr algn="l">
              <a:lnSpc>
                <a:spcPts val="1640"/>
              </a:lnSpc>
            </a:pPr>
            <a:r>
              <a:rPr lang="ja-JP" altLang="en-US" sz="1300" dirty="0">
                <a:solidFill>
                  <a:srgbClr val="000000"/>
                </a:solidFill>
                <a:latin typeface="HG丸ｺﾞｼｯｸM-PRO"/>
                <a:ea typeface="HG丸ｺﾞｼｯｸM-PRO"/>
                <a:cs typeface="HG丸ｺﾞｼｯｸM-PRO"/>
              </a:rPr>
              <a:t>細く小さい芽かもしれません。</a:t>
            </a:r>
          </a:p>
          <a:p>
            <a:pPr algn="l">
              <a:lnSpc>
                <a:spcPts val="1640"/>
              </a:lnSpc>
            </a:pPr>
            <a:r>
              <a:rPr lang="ja-JP" altLang="en-US" sz="1300" dirty="0">
                <a:solidFill>
                  <a:srgbClr val="000000"/>
                </a:solidFill>
                <a:latin typeface="HG丸ｺﾞｼｯｸM-PRO"/>
                <a:ea typeface="HG丸ｺﾞｼｯｸM-PRO"/>
                <a:cs typeface="HG丸ｺﾞｼｯｸM-PRO"/>
              </a:rPr>
              <a:t>まだどんな未来へ向かいたいのか、わからないかもしれません。</a:t>
            </a:r>
          </a:p>
          <a:p>
            <a:pPr algn="l">
              <a:lnSpc>
                <a:spcPts val="1640"/>
              </a:lnSpc>
            </a:pPr>
            <a:r>
              <a:rPr lang="ja-JP" altLang="en-US" sz="1300" dirty="0">
                <a:solidFill>
                  <a:srgbClr val="000000"/>
                </a:solidFill>
                <a:latin typeface="HG丸ｺﾞｼｯｸM-PRO"/>
                <a:ea typeface="HG丸ｺﾞｼｯｸM-PRO"/>
                <a:cs typeface="HG丸ｺﾞｼｯｸM-PRO"/>
              </a:rPr>
              <a:t>それでも彼女は、外に出ることができました。</a:t>
            </a:r>
          </a:p>
          <a:p>
            <a:pPr algn="l">
              <a:lnSpc>
                <a:spcPts val="1640"/>
              </a:lnSpc>
            </a:pPr>
            <a:r>
              <a:rPr lang="ja-JP" altLang="en-US" sz="1300" dirty="0">
                <a:solidFill>
                  <a:srgbClr val="000000"/>
                </a:solidFill>
                <a:latin typeface="HG丸ｺﾞｼｯｸM-PRO"/>
                <a:ea typeface="HG丸ｺﾞｼｯｸM-PRO"/>
                <a:cs typeface="HG丸ｺﾞｼｯｸM-PRO"/>
              </a:rPr>
              <a:t>彼女は悲しみをこらえて生きてきた時間を描くことで封印を解き、</a:t>
            </a:r>
          </a:p>
          <a:p>
            <a:pPr algn="l">
              <a:lnSpc>
                <a:spcPts val="1640"/>
              </a:lnSpc>
            </a:pPr>
            <a:r>
              <a:rPr lang="ja-JP" altLang="en-US" sz="1300" dirty="0">
                <a:solidFill>
                  <a:srgbClr val="000000"/>
                </a:solidFill>
                <a:latin typeface="HG丸ｺﾞｼｯｸM-PRO"/>
                <a:ea typeface="HG丸ｺﾞｼｯｸM-PRO"/>
                <a:cs typeface="HG丸ｺﾞｼｯｸM-PRO"/>
              </a:rPr>
              <a:t>その場に居合わせた人たちと共有することができました。</a:t>
            </a:r>
          </a:p>
        </p:txBody>
      </p:sp>
      <p:sp>
        <p:nvSpPr>
          <p:cNvPr id="9" name="正方形/長方形 8"/>
          <p:cNvSpPr/>
          <p:nvPr/>
        </p:nvSpPr>
        <p:spPr>
          <a:xfrm>
            <a:off x="660122" y="1914709"/>
            <a:ext cx="4953000" cy="740374"/>
          </a:xfrm>
          <a:prstGeom prst="rect">
            <a:avLst/>
          </a:prstGeom>
        </p:spPr>
        <p:txBody>
          <a:bodyPr>
            <a:spAutoFit/>
          </a:bodyPr>
          <a:lstStyle/>
          <a:p>
            <a:pPr>
              <a:lnSpc>
                <a:spcPts val="2560"/>
              </a:lnSpc>
            </a:pPr>
            <a:r>
              <a:rPr lang="ja-JP" altLang="en-US" sz="1700" dirty="0">
                <a:solidFill>
                  <a:srgbClr val="000000"/>
                </a:solidFill>
                <a:latin typeface="HG丸ｺﾞｼｯｸM-PRO"/>
                <a:ea typeface="HG丸ｺﾞｼｯｸM-PRO"/>
                <a:cs typeface="HG丸ｺﾞｼｯｸM-PRO"/>
              </a:rPr>
              <a:t>東日本大震災で家を流されてしまった高校</a:t>
            </a:r>
            <a:r>
              <a:rPr lang="en-US" altLang="ja-JP" sz="1700" dirty="0">
                <a:solidFill>
                  <a:srgbClr val="000000"/>
                </a:solidFill>
                <a:latin typeface="HG丸ｺﾞｼｯｸM-PRO"/>
                <a:ea typeface="HG丸ｺﾞｼｯｸM-PRO"/>
                <a:cs typeface="HG丸ｺﾞｼｯｸM-PRO"/>
              </a:rPr>
              <a:t>3</a:t>
            </a:r>
            <a:r>
              <a:rPr lang="ja-JP" altLang="en-US" sz="1700" dirty="0">
                <a:solidFill>
                  <a:srgbClr val="000000"/>
                </a:solidFill>
                <a:latin typeface="HG丸ｺﾞｼｯｸM-PRO"/>
                <a:ea typeface="HG丸ｺﾞｼｯｸM-PRO"/>
                <a:cs typeface="HG丸ｺﾞｼｯｸM-PRO"/>
              </a:rPr>
              <a:t>年女子の作品（第</a:t>
            </a:r>
            <a:r>
              <a:rPr lang="en-US" altLang="ja-JP" sz="1700" dirty="0">
                <a:solidFill>
                  <a:srgbClr val="000000"/>
                </a:solidFill>
                <a:latin typeface="HG丸ｺﾞｼｯｸM-PRO"/>
                <a:ea typeface="HG丸ｺﾞｼｯｸM-PRO"/>
                <a:cs typeface="HG丸ｺﾞｼｯｸM-PRO"/>
              </a:rPr>
              <a:t>2</a:t>
            </a:r>
            <a:r>
              <a:rPr lang="ja-JP" altLang="en-US" sz="1700" dirty="0">
                <a:solidFill>
                  <a:srgbClr val="000000"/>
                </a:solidFill>
                <a:latin typeface="HG丸ｺﾞｼｯｸM-PRO"/>
                <a:ea typeface="HG丸ｺﾞｼｯｸM-PRO"/>
                <a:cs typeface="HG丸ｺﾞｼｯｸM-PRO"/>
              </a:rPr>
              <a:t>シーン：芽）</a:t>
            </a:r>
          </a:p>
        </p:txBody>
      </p:sp>
    </p:spTree>
    <p:extLst>
      <p:ext uri="{BB962C8B-B14F-4D97-AF65-F5344CB8AC3E}">
        <p14:creationId xmlns:p14="http://schemas.microsoft.com/office/powerpoint/2010/main" val="1732944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391195"/>
            <a:ext cx="8420100" cy="685472"/>
          </a:xfrm>
        </p:spPr>
        <p:txBody>
          <a:bodyPr>
            <a:noAutofit/>
          </a:bodyPr>
          <a:lstStyle/>
          <a:p>
            <a:r>
              <a:rPr lang="ja-JP" altLang="en-US" sz="3200" dirty="0" smtClean="0">
                <a:latin typeface="HGP創英角ｺﾞｼｯｸUB"/>
                <a:ea typeface="HGP創英角ｺﾞｼｯｸUB"/>
                <a:cs typeface="HGP創英角ｺﾞｼｯｸUB"/>
              </a:rPr>
              <a:t>「じっとみて。」事例</a:t>
            </a:r>
            <a:r>
              <a:rPr lang="en-US" altLang="ja-JP" sz="3200" dirty="0" smtClean="0">
                <a:latin typeface="HGP創英角ｺﾞｼｯｸUB"/>
                <a:ea typeface="HGP創英角ｺﾞｼｯｸUB"/>
                <a:cs typeface="HGP創英角ｺﾞｼｯｸUB"/>
              </a:rPr>
              <a:t>②</a:t>
            </a:r>
            <a:r>
              <a:rPr lang="ja-JP" altLang="en-US" sz="3200" dirty="0" smtClean="0">
                <a:latin typeface="HGP創英角ｺﾞｼｯｸUB"/>
                <a:ea typeface="HGP創英角ｺﾞｼｯｸUB"/>
                <a:cs typeface="HGP創英角ｺﾞｼｯｸUB"/>
              </a:rPr>
              <a:t> </a:t>
            </a:r>
            <a:r>
              <a:rPr lang="en-US" altLang="ja-JP" sz="3200" dirty="0" smtClean="0">
                <a:latin typeface="HGP創英角ｺﾞｼｯｸUB"/>
                <a:ea typeface="HGP創英角ｺﾞｼｯｸUB"/>
                <a:cs typeface="HGP創英角ｺﾞｼｯｸUB"/>
              </a:rPr>
              <a:t>【</a:t>
            </a:r>
            <a:r>
              <a:rPr lang="ja-JP" altLang="en-US" sz="3200" dirty="0" smtClean="0">
                <a:latin typeface="HGP創英角ｺﾞｼｯｸUB"/>
                <a:ea typeface="HGP創英角ｺﾞｼｯｸUB"/>
                <a:cs typeface="HGP創英角ｺﾞｼｯｸUB"/>
              </a:rPr>
              <a:t>自己肯定感</a:t>
            </a:r>
            <a:r>
              <a:rPr lang="en-US" altLang="ja-JP" sz="3200" dirty="0" smtClean="0">
                <a:latin typeface="HGP創英角ｺﾞｼｯｸUB"/>
                <a:ea typeface="HGP創英角ｺﾞｼｯｸUB"/>
                <a:cs typeface="HGP創英角ｺﾞｼｯｸUB"/>
              </a:rPr>
              <a:t>】</a:t>
            </a:r>
            <a:endParaRPr lang="ja-JP" altLang="en-US" sz="3200" dirty="0" smtClean="0">
              <a:latin typeface="HGP創英角ｺﾞｼｯｸUB"/>
              <a:ea typeface="HGP創英角ｺﾞｼｯｸUB"/>
              <a:cs typeface="HGP創英角ｺﾞｼｯｸUB"/>
            </a:endParaRPr>
          </a:p>
        </p:txBody>
      </p:sp>
      <p:sp>
        <p:nvSpPr>
          <p:cNvPr id="5" name="円/楕円 4"/>
          <p:cNvSpPr/>
          <p:nvPr/>
        </p:nvSpPr>
        <p:spPr>
          <a:xfrm>
            <a:off x="9163050" y="6193135"/>
            <a:ext cx="423305" cy="423305"/>
          </a:xfrm>
          <a:prstGeom prst="ellipse">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140"/>
              </a:lnSpc>
            </a:pPr>
            <a:r>
              <a:rPr kumimoji="1" lang="en-US" altLang="ja-JP" sz="1200" dirty="0" smtClean="0">
                <a:solidFill>
                  <a:srgbClr val="000000"/>
                </a:solidFill>
                <a:latin typeface="ヒラギノ丸ゴ Pro W4"/>
                <a:ea typeface="ヒラギノ丸ゴ Pro W4"/>
                <a:cs typeface="ヒラギノ丸ゴ Pro W4"/>
              </a:rPr>
              <a:t>10</a:t>
            </a:r>
            <a:endParaRPr kumimoji="1" lang="ja-JP" altLang="en-US" sz="1200" dirty="0">
              <a:solidFill>
                <a:srgbClr val="000000"/>
              </a:solidFill>
              <a:latin typeface="ヒラギノ丸ゴ Pro W4"/>
              <a:ea typeface="ヒラギノ丸ゴ Pro W4"/>
              <a:cs typeface="ヒラギノ丸ゴ Pro W4"/>
            </a:endParaRPr>
          </a:p>
        </p:txBody>
      </p:sp>
      <p:sp>
        <p:nvSpPr>
          <p:cNvPr id="7" name="サブタイトル 2"/>
          <p:cNvSpPr txBox="1">
            <a:spLocks/>
          </p:cNvSpPr>
          <p:nvPr/>
        </p:nvSpPr>
        <p:spPr>
          <a:xfrm>
            <a:off x="660122" y="1304652"/>
            <a:ext cx="8607412" cy="46218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2560"/>
              </a:lnSpc>
            </a:pPr>
            <a:r>
              <a:rPr lang="ja-JP" altLang="en-US" sz="1900" dirty="0" smtClean="0">
                <a:solidFill>
                  <a:srgbClr val="000000"/>
                </a:solidFill>
                <a:latin typeface="HG丸ｺﾞｼｯｸM-PRO"/>
                <a:ea typeface="HG丸ｺﾞｼｯｸM-PRO"/>
                <a:cs typeface="HG丸ｺﾞｼｯｸM-PRO"/>
              </a:rPr>
              <a:t>自分はダメな人間じゃない！未来へ向かう勇気を見出した例</a:t>
            </a:r>
          </a:p>
        </p:txBody>
      </p:sp>
      <p:sp>
        <p:nvSpPr>
          <p:cNvPr id="6" name="サブタイトル 2"/>
          <p:cNvSpPr txBox="1">
            <a:spLocks/>
          </p:cNvSpPr>
          <p:nvPr/>
        </p:nvSpPr>
        <p:spPr>
          <a:xfrm>
            <a:off x="708410" y="2880314"/>
            <a:ext cx="4997520" cy="362569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1640"/>
              </a:lnSpc>
            </a:pPr>
            <a:r>
              <a:rPr lang="ja-JP" altLang="en-US" sz="1300" dirty="0" smtClean="0">
                <a:solidFill>
                  <a:srgbClr val="000000"/>
                </a:solidFill>
                <a:latin typeface="HG丸ｺﾞｼｯｸM-PRO"/>
                <a:ea typeface="HG丸ｺﾞｼｯｸM-PRO"/>
                <a:cs typeface="HG丸ｺﾞｼｯｸM-PRO"/>
              </a:rPr>
              <a:t>答えの用意されたあまり思考を必要としない問題ばかりを</a:t>
            </a:r>
          </a:p>
          <a:p>
            <a:pPr algn="l">
              <a:lnSpc>
                <a:spcPts val="1640"/>
              </a:lnSpc>
            </a:pPr>
            <a:r>
              <a:rPr lang="ja-JP" altLang="en-US" sz="1300" dirty="0" smtClean="0">
                <a:solidFill>
                  <a:srgbClr val="000000"/>
                </a:solidFill>
                <a:latin typeface="HG丸ｺﾞｼｯｸM-PRO"/>
                <a:ea typeface="HG丸ｺﾞｼｯｸM-PRO"/>
                <a:cs typeface="HG丸ｺﾞｼｯｸM-PRO"/>
              </a:rPr>
              <a:t>与えられてきた彼にとって</a:t>
            </a:r>
          </a:p>
          <a:p>
            <a:pPr algn="l">
              <a:lnSpc>
                <a:spcPts val="1640"/>
              </a:lnSpc>
            </a:pPr>
            <a:r>
              <a:rPr lang="ja-JP" altLang="en-US" sz="1300" dirty="0" smtClean="0">
                <a:solidFill>
                  <a:srgbClr val="000000"/>
                </a:solidFill>
                <a:latin typeface="HG丸ｺﾞｼｯｸM-PRO"/>
                <a:ea typeface="HG丸ｺﾞｼｯｸM-PRO"/>
                <a:cs typeface="HG丸ｺﾞｼｯｸM-PRO"/>
              </a:rPr>
              <a:t>自分を全力で見つめて、</a:t>
            </a:r>
            <a:endParaRPr lang="en-US" altLang="ja-JP" sz="1300" dirty="0" smtClean="0">
              <a:solidFill>
                <a:srgbClr val="000000"/>
              </a:solidFill>
              <a:latin typeface="HG丸ｺﾞｼｯｸM-PRO"/>
              <a:ea typeface="HG丸ｺﾞｼｯｸM-PRO"/>
              <a:cs typeface="HG丸ｺﾞｼｯｸM-PRO"/>
            </a:endParaRPr>
          </a:p>
          <a:p>
            <a:pPr algn="l">
              <a:lnSpc>
                <a:spcPts val="1640"/>
              </a:lnSpc>
            </a:pPr>
            <a:r>
              <a:rPr lang="ja-JP" altLang="en-US" sz="1300" dirty="0" smtClean="0">
                <a:solidFill>
                  <a:srgbClr val="000000"/>
                </a:solidFill>
                <a:latin typeface="HG丸ｺﾞｼｯｸM-PRO"/>
                <a:ea typeface="HG丸ｺﾞｼｯｸM-PRO"/>
                <a:cs typeface="HG丸ｺﾞｼｯｸM-PRO"/>
              </a:rPr>
              <a:t>自分という人間について考えイメージを描く行為は、</a:t>
            </a:r>
          </a:p>
          <a:p>
            <a:pPr algn="l">
              <a:lnSpc>
                <a:spcPts val="1640"/>
              </a:lnSpc>
            </a:pPr>
            <a:r>
              <a:rPr lang="ja-JP" altLang="en-US" sz="1300" dirty="0" smtClean="0">
                <a:solidFill>
                  <a:srgbClr val="000000"/>
                </a:solidFill>
                <a:latin typeface="HG丸ｺﾞｼｯｸM-PRO"/>
                <a:ea typeface="HG丸ｺﾞｼｯｸM-PRO"/>
                <a:cs typeface="HG丸ｺﾞｼｯｸM-PRO"/>
              </a:rPr>
              <a:t>実はとても心の踊る体験でした。</a:t>
            </a:r>
          </a:p>
          <a:p>
            <a:pPr algn="l">
              <a:lnSpc>
                <a:spcPts val="1640"/>
              </a:lnSpc>
            </a:pPr>
            <a:r>
              <a:rPr lang="ja-JP" altLang="en-US" sz="1300" dirty="0" smtClean="0">
                <a:solidFill>
                  <a:srgbClr val="000000"/>
                </a:solidFill>
                <a:latin typeface="HG丸ｺﾞｼｯｸM-PRO"/>
                <a:ea typeface="HG丸ｺﾞｼｯｸM-PRO"/>
                <a:cs typeface="HG丸ｺﾞｼｯｸM-PRO"/>
              </a:rPr>
              <a:t>最初はとても不安でした。</a:t>
            </a:r>
          </a:p>
          <a:p>
            <a:pPr algn="l">
              <a:lnSpc>
                <a:spcPts val="1640"/>
              </a:lnSpc>
            </a:pPr>
            <a:r>
              <a:rPr lang="ja-JP" altLang="en-US" sz="1300" dirty="0" smtClean="0">
                <a:solidFill>
                  <a:srgbClr val="000000"/>
                </a:solidFill>
                <a:latin typeface="HG丸ｺﾞｼｯｸM-PRO"/>
                <a:ea typeface="HG丸ｺﾞｼｯｸM-PRO"/>
                <a:cs typeface="HG丸ｺﾞｼｯｸM-PRO"/>
              </a:rPr>
              <a:t>難しいと思いました。</a:t>
            </a:r>
          </a:p>
          <a:p>
            <a:pPr algn="l">
              <a:lnSpc>
                <a:spcPts val="1640"/>
              </a:lnSpc>
            </a:pPr>
            <a:r>
              <a:rPr lang="ja-JP" altLang="en-US" sz="1300" dirty="0" smtClean="0">
                <a:solidFill>
                  <a:srgbClr val="000000"/>
                </a:solidFill>
                <a:latin typeface="HG丸ｺﾞｼｯｸM-PRO"/>
                <a:ea typeface="HG丸ｺﾞｼｯｸM-PRO"/>
                <a:cs typeface="HG丸ｺﾞｼｯｸM-PRO"/>
              </a:rPr>
              <a:t>でも、誰もわかない自分でしか見つけられない問題に立ち向かい、</a:t>
            </a:r>
          </a:p>
          <a:p>
            <a:pPr algn="l">
              <a:lnSpc>
                <a:spcPts val="1640"/>
              </a:lnSpc>
            </a:pPr>
            <a:r>
              <a:rPr lang="ja-JP" altLang="en-US" sz="1300" dirty="0" smtClean="0">
                <a:solidFill>
                  <a:srgbClr val="000000"/>
                </a:solidFill>
                <a:latin typeface="HG丸ｺﾞｼｯｸM-PRO"/>
                <a:ea typeface="HG丸ｺﾞｼｯｸM-PRO"/>
                <a:cs typeface="HG丸ｺﾞｼｯｸM-PRO"/>
              </a:rPr>
              <a:t>自分の答えを見つけた彼は、自分の豊かな思考力に驚きました。</a:t>
            </a:r>
            <a:endParaRPr lang="en-US" altLang="ja-JP" sz="1300" dirty="0" smtClean="0">
              <a:solidFill>
                <a:srgbClr val="000000"/>
              </a:solidFill>
              <a:latin typeface="HG丸ｺﾞｼｯｸM-PRO"/>
              <a:ea typeface="HG丸ｺﾞｼｯｸM-PRO"/>
              <a:cs typeface="HG丸ｺﾞｼｯｸM-PRO"/>
            </a:endParaRPr>
          </a:p>
          <a:p>
            <a:pPr algn="l">
              <a:lnSpc>
                <a:spcPts val="1640"/>
              </a:lnSpc>
            </a:pPr>
            <a:endParaRPr lang="ja-JP" altLang="en-US" sz="1300" dirty="0" smtClean="0">
              <a:solidFill>
                <a:srgbClr val="000000"/>
              </a:solidFill>
              <a:latin typeface="HG丸ｺﾞｼｯｸM-PRO"/>
              <a:ea typeface="HG丸ｺﾞｼｯｸM-PRO"/>
              <a:cs typeface="HG丸ｺﾞｼｯｸM-PRO"/>
            </a:endParaRPr>
          </a:p>
          <a:p>
            <a:pPr algn="l">
              <a:lnSpc>
                <a:spcPts val="1640"/>
              </a:lnSpc>
            </a:pPr>
            <a:r>
              <a:rPr lang="ja-JP" altLang="en-US" sz="1800" dirty="0" smtClean="0">
                <a:solidFill>
                  <a:srgbClr val="000000"/>
                </a:solidFill>
                <a:latin typeface="HG丸ｺﾞｼｯｸM-PRO"/>
                <a:ea typeface="HG丸ｺﾞｼｯｸM-PRO"/>
                <a:cs typeface="HG丸ｺﾞｼｯｸM-PRO"/>
              </a:rPr>
              <a:t>「こんなに考えることができるんだ！」</a:t>
            </a:r>
            <a:endParaRPr lang="en-US" altLang="ja-JP" sz="1800" dirty="0" smtClean="0">
              <a:solidFill>
                <a:srgbClr val="000000"/>
              </a:solidFill>
              <a:latin typeface="HG丸ｺﾞｼｯｸM-PRO"/>
              <a:ea typeface="HG丸ｺﾞｼｯｸM-PRO"/>
              <a:cs typeface="HG丸ｺﾞｼｯｸM-PRO"/>
            </a:endParaRPr>
          </a:p>
          <a:p>
            <a:pPr algn="l">
              <a:lnSpc>
                <a:spcPts val="1640"/>
              </a:lnSpc>
            </a:pPr>
            <a:endParaRPr lang="ja-JP" altLang="en-US" sz="1800" dirty="0" smtClean="0">
              <a:solidFill>
                <a:srgbClr val="000000"/>
              </a:solidFill>
              <a:latin typeface="HG丸ｺﾞｼｯｸM-PRO"/>
              <a:ea typeface="HG丸ｺﾞｼｯｸM-PRO"/>
              <a:cs typeface="HG丸ｺﾞｼｯｸM-PRO"/>
            </a:endParaRPr>
          </a:p>
          <a:p>
            <a:pPr algn="l">
              <a:lnSpc>
                <a:spcPts val="1640"/>
              </a:lnSpc>
            </a:pPr>
            <a:r>
              <a:rPr lang="ja-JP" altLang="en-US" sz="1300" dirty="0" smtClean="0">
                <a:solidFill>
                  <a:srgbClr val="000000"/>
                </a:solidFill>
                <a:latin typeface="HG丸ｺﾞｼｯｸM-PRO"/>
                <a:ea typeface="HG丸ｺﾞｼｯｸM-PRO"/>
                <a:cs typeface="HG丸ｺﾞｼｯｸM-PRO"/>
              </a:rPr>
              <a:t>彼が描いたほとばしる花の絵は、</a:t>
            </a:r>
          </a:p>
          <a:p>
            <a:pPr algn="l">
              <a:lnSpc>
                <a:spcPts val="1640"/>
              </a:lnSpc>
            </a:pPr>
            <a:r>
              <a:rPr lang="ja-JP" altLang="en-US" sz="1300" dirty="0" smtClean="0">
                <a:solidFill>
                  <a:srgbClr val="000000"/>
                </a:solidFill>
                <a:latin typeface="HG丸ｺﾞｼｯｸM-PRO"/>
                <a:ea typeface="HG丸ｺﾞｼｯｸM-PRO"/>
                <a:cs typeface="HG丸ｺﾞｼｯｸM-PRO"/>
              </a:rPr>
              <a:t>生命力にあふれ、未来への決意となりました。</a:t>
            </a:r>
            <a:endParaRPr lang="ja-JP" altLang="en-US" sz="1300" dirty="0">
              <a:solidFill>
                <a:srgbClr val="000000"/>
              </a:solidFill>
              <a:latin typeface="HG丸ｺﾞｼｯｸM-PRO"/>
              <a:ea typeface="HG丸ｺﾞｼｯｸM-PRO"/>
              <a:cs typeface="HG丸ｺﾞｼｯｸM-PRO"/>
            </a:endParaRPr>
          </a:p>
        </p:txBody>
      </p:sp>
      <p:sp>
        <p:nvSpPr>
          <p:cNvPr id="9" name="正方形/長方形 8"/>
          <p:cNvSpPr/>
          <p:nvPr/>
        </p:nvSpPr>
        <p:spPr>
          <a:xfrm>
            <a:off x="660122" y="1914709"/>
            <a:ext cx="4953000" cy="740374"/>
          </a:xfrm>
          <a:prstGeom prst="rect">
            <a:avLst/>
          </a:prstGeom>
        </p:spPr>
        <p:txBody>
          <a:bodyPr>
            <a:spAutoFit/>
          </a:bodyPr>
          <a:lstStyle/>
          <a:p>
            <a:pPr>
              <a:lnSpc>
                <a:spcPts val="2560"/>
              </a:lnSpc>
            </a:pPr>
            <a:r>
              <a:rPr lang="ja-JP" altLang="en-US" sz="1700" dirty="0" smtClean="0">
                <a:solidFill>
                  <a:srgbClr val="000000"/>
                </a:solidFill>
                <a:latin typeface="HG丸ｺﾞｼｯｸM-PRO"/>
                <a:ea typeface="HG丸ｺﾞｼｯｸM-PRO"/>
                <a:cs typeface="HG丸ｺﾞｼｯｸM-PRO"/>
              </a:rPr>
              <a:t>「自分はこんなに考えられるのだ」と気づいた</a:t>
            </a:r>
            <a:endParaRPr lang="en-US" altLang="ja-JP" sz="1700" dirty="0" smtClean="0">
              <a:solidFill>
                <a:srgbClr val="000000"/>
              </a:solidFill>
              <a:latin typeface="HG丸ｺﾞｼｯｸM-PRO"/>
              <a:ea typeface="HG丸ｺﾞｼｯｸM-PRO"/>
              <a:cs typeface="HG丸ｺﾞｼｯｸM-PRO"/>
            </a:endParaRPr>
          </a:p>
          <a:p>
            <a:pPr>
              <a:lnSpc>
                <a:spcPts val="2560"/>
              </a:lnSpc>
            </a:pPr>
            <a:r>
              <a:rPr lang="ja-JP" altLang="en-US" sz="1700" dirty="0" smtClean="0">
                <a:solidFill>
                  <a:srgbClr val="000000"/>
                </a:solidFill>
                <a:latin typeface="HG丸ｺﾞｼｯｸM-PRO"/>
                <a:ea typeface="HG丸ｺﾞｼｯｸM-PRO"/>
                <a:cs typeface="HG丸ｺﾞｼｯｸM-PRO"/>
              </a:rPr>
              <a:t>小学</a:t>
            </a:r>
            <a:r>
              <a:rPr lang="en-US" altLang="ja-JP" sz="1700" dirty="0" smtClean="0">
                <a:solidFill>
                  <a:srgbClr val="000000"/>
                </a:solidFill>
                <a:latin typeface="HG丸ｺﾞｼｯｸM-PRO"/>
                <a:ea typeface="HG丸ｺﾞｼｯｸM-PRO"/>
                <a:cs typeface="HG丸ｺﾞｼｯｸM-PRO"/>
              </a:rPr>
              <a:t>5</a:t>
            </a:r>
            <a:r>
              <a:rPr lang="ja-JP" altLang="en-US" sz="1700" dirty="0" smtClean="0">
                <a:solidFill>
                  <a:srgbClr val="000000"/>
                </a:solidFill>
                <a:latin typeface="HG丸ｺﾞｼｯｸM-PRO"/>
                <a:ea typeface="HG丸ｺﾞｼｯｸM-PRO"/>
                <a:cs typeface="HG丸ｺﾞｼｯｸM-PRO"/>
              </a:rPr>
              <a:t>年男子の作品</a:t>
            </a:r>
            <a:endParaRPr lang="ja-JP" altLang="en-US" sz="1700" dirty="0">
              <a:solidFill>
                <a:srgbClr val="000000"/>
              </a:solidFill>
              <a:latin typeface="HG丸ｺﾞｼｯｸM-PRO"/>
              <a:ea typeface="HG丸ｺﾞｼｯｸM-PRO"/>
              <a:cs typeface="HG丸ｺﾞｼｯｸM-PRO"/>
            </a:endParaRPr>
          </a:p>
        </p:txBody>
      </p:sp>
      <p:pic>
        <p:nvPicPr>
          <p:cNvPr id="3" name="図 2" descr="ex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7096" y="1979125"/>
            <a:ext cx="3155349" cy="4434682"/>
          </a:xfrm>
          <a:prstGeom prst="rect">
            <a:avLst/>
          </a:prstGeom>
        </p:spPr>
      </p:pic>
    </p:spTree>
    <p:extLst>
      <p:ext uri="{BB962C8B-B14F-4D97-AF65-F5344CB8AC3E}">
        <p14:creationId xmlns:p14="http://schemas.microsoft.com/office/powerpoint/2010/main" val="3448376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391195"/>
            <a:ext cx="8420100" cy="685472"/>
          </a:xfrm>
        </p:spPr>
        <p:txBody>
          <a:bodyPr>
            <a:noAutofit/>
          </a:bodyPr>
          <a:lstStyle/>
          <a:p>
            <a:r>
              <a:rPr lang="ja-JP" altLang="en-US" sz="3200" dirty="0" smtClean="0">
                <a:latin typeface="HGP創英角ｺﾞｼｯｸUB"/>
                <a:ea typeface="HGP創英角ｺﾞｼｯｸUB"/>
                <a:cs typeface="HGP創英角ｺﾞｼｯｸUB"/>
              </a:rPr>
              <a:t>教育活動の成果</a:t>
            </a:r>
          </a:p>
        </p:txBody>
      </p:sp>
      <p:sp>
        <p:nvSpPr>
          <p:cNvPr id="5" name="円/楕円 4"/>
          <p:cNvSpPr/>
          <p:nvPr/>
        </p:nvSpPr>
        <p:spPr>
          <a:xfrm>
            <a:off x="9163050" y="6193135"/>
            <a:ext cx="423305" cy="423305"/>
          </a:xfrm>
          <a:prstGeom prst="ellipse">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140"/>
              </a:lnSpc>
            </a:pPr>
            <a:r>
              <a:rPr kumimoji="1" lang="en-US" altLang="ja-JP" sz="1200" dirty="0" smtClean="0">
                <a:solidFill>
                  <a:srgbClr val="000000"/>
                </a:solidFill>
                <a:latin typeface="ヒラギノ丸ゴ Pro W4"/>
                <a:ea typeface="ヒラギノ丸ゴ Pro W4"/>
                <a:cs typeface="ヒラギノ丸ゴ Pro W4"/>
              </a:rPr>
              <a:t>11</a:t>
            </a:r>
            <a:endParaRPr kumimoji="1" lang="ja-JP" altLang="en-US" sz="1200" dirty="0">
              <a:solidFill>
                <a:srgbClr val="000000"/>
              </a:solidFill>
              <a:latin typeface="ヒラギノ丸ゴ Pro W4"/>
              <a:ea typeface="ヒラギノ丸ゴ Pro W4"/>
              <a:cs typeface="ヒラギノ丸ゴ Pro W4"/>
            </a:endParaRPr>
          </a:p>
        </p:txBody>
      </p:sp>
      <p:sp>
        <p:nvSpPr>
          <p:cNvPr id="7" name="サブタイトル 2"/>
          <p:cNvSpPr txBox="1">
            <a:spLocks/>
          </p:cNvSpPr>
          <p:nvPr/>
        </p:nvSpPr>
        <p:spPr>
          <a:xfrm>
            <a:off x="660122" y="1203427"/>
            <a:ext cx="8607412" cy="73825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2120"/>
              </a:lnSpc>
            </a:pPr>
            <a:r>
              <a:rPr lang="en-US" altLang="ja-JP" sz="1600" dirty="0" smtClean="0">
                <a:solidFill>
                  <a:srgbClr val="000000"/>
                </a:solidFill>
                <a:latin typeface="HG丸ｺﾞｼｯｸM-PRO"/>
                <a:ea typeface="HG丸ｺﾞｼｯｸM-PRO"/>
                <a:cs typeface="HG丸ｺﾞｼｯｸM-PRO"/>
              </a:rPr>
              <a:t>2014</a:t>
            </a:r>
            <a:r>
              <a:rPr lang="ja-JP" altLang="en-US" sz="1600" dirty="0" smtClean="0">
                <a:solidFill>
                  <a:srgbClr val="000000"/>
                </a:solidFill>
                <a:latin typeface="HG丸ｺﾞｼｯｸM-PRO"/>
                <a:ea typeface="HG丸ｺﾞｼｯｸM-PRO"/>
                <a:cs typeface="HG丸ｺﾞｼｯｸM-PRO"/>
              </a:rPr>
              <a:t>年</a:t>
            </a:r>
            <a:r>
              <a:rPr lang="en-US" altLang="ja-JP" sz="1600" dirty="0" smtClean="0">
                <a:solidFill>
                  <a:srgbClr val="000000"/>
                </a:solidFill>
                <a:latin typeface="HG丸ｺﾞｼｯｸM-PRO"/>
                <a:ea typeface="HG丸ｺﾞｼｯｸM-PRO"/>
                <a:cs typeface="HG丸ｺﾞｼｯｸM-PRO"/>
              </a:rPr>
              <a:t>11</a:t>
            </a:r>
            <a:r>
              <a:rPr lang="ja-JP" altLang="en-US" sz="1600" dirty="0" smtClean="0">
                <a:solidFill>
                  <a:srgbClr val="000000"/>
                </a:solidFill>
                <a:latin typeface="HG丸ｺﾞｼｯｸM-PRO"/>
                <a:ea typeface="HG丸ｺﾞｼｯｸM-PRO"/>
                <a:cs typeface="HG丸ｺﾞｼｯｸM-PRO"/>
              </a:rPr>
              <a:t>月、ユネスコ世界会議への参加からスタートした</a:t>
            </a:r>
            <a:endParaRPr lang="en-US" altLang="ja-JP" sz="1600" dirty="0" smtClean="0">
              <a:solidFill>
                <a:srgbClr val="000000"/>
              </a:solidFill>
              <a:latin typeface="HG丸ｺﾞｼｯｸM-PRO"/>
              <a:ea typeface="HG丸ｺﾞｼｯｸM-PRO"/>
              <a:cs typeface="HG丸ｺﾞｼｯｸM-PRO"/>
            </a:endParaRPr>
          </a:p>
          <a:p>
            <a:pPr>
              <a:lnSpc>
                <a:spcPts val="2120"/>
              </a:lnSpc>
            </a:pPr>
            <a:r>
              <a:rPr lang="ja-JP" altLang="en-US" sz="1600" dirty="0" smtClean="0">
                <a:solidFill>
                  <a:srgbClr val="000000"/>
                </a:solidFill>
                <a:latin typeface="HG丸ｺﾞｼｯｸM-PRO"/>
                <a:ea typeface="HG丸ｺﾞｼｯｸM-PRO"/>
                <a:cs typeface="HG丸ｺﾞｼｯｸM-PRO"/>
              </a:rPr>
              <a:t>「じっとみて。」プログラムは現在</a:t>
            </a:r>
            <a:r>
              <a:rPr lang="en-US" altLang="ja-JP" sz="1600" dirty="0" smtClean="0">
                <a:solidFill>
                  <a:srgbClr val="000000"/>
                </a:solidFill>
                <a:latin typeface="HG丸ｺﾞｼｯｸM-PRO"/>
                <a:ea typeface="HG丸ｺﾞｼｯｸM-PRO"/>
                <a:cs typeface="HG丸ｺﾞｼｯｸM-PRO"/>
              </a:rPr>
              <a:t>3000</a:t>
            </a:r>
            <a:r>
              <a:rPr lang="ja-JP" altLang="en-US" sz="1600" dirty="0" smtClean="0">
                <a:solidFill>
                  <a:srgbClr val="000000"/>
                </a:solidFill>
                <a:latin typeface="HG丸ｺﾞｼｯｸM-PRO"/>
                <a:ea typeface="HG丸ｺﾞｼｯｸM-PRO"/>
                <a:cs typeface="HG丸ｺﾞｼｯｸM-PRO"/>
              </a:rPr>
              <a:t>名以上が参加しました。</a:t>
            </a:r>
          </a:p>
        </p:txBody>
      </p:sp>
      <p:pic>
        <p:nvPicPr>
          <p:cNvPr id="14" name="図 13" descr="anq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092" y="2309773"/>
            <a:ext cx="1948707" cy="1952433"/>
          </a:xfrm>
          <a:prstGeom prst="rect">
            <a:avLst/>
          </a:prstGeom>
        </p:spPr>
      </p:pic>
      <p:pic>
        <p:nvPicPr>
          <p:cNvPr id="15" name="図 14" descr="anq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8597" y="2309773"/>
            <a:ext cx="1948707" cy="1952433"/>
          </a:xfrm>
          <a:prstGeom prst="rect">
            <a:avLst/>
          </a:prstGeom>
        </p:spPr>
      </p:pic>
      <p:pic>
        <p:nvPicPr>
          <p:cNvPr id="16" name="図 15" descr="anq0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7626" y="2309773"/>
            <a:ext cx="1948707" cy="1952433"/>
          </a:xfrm>
          <a:prstGeom prst="rect">
            <a:avLst/>
          </a:prstGeom>
        </p:spPr>
      </p:pic>
      <p:pic>
        <p:nvPicPr>
          <p:cNvPr id="17" name="図 16" descr="anq0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2935" y="2309773"/>
            <a:ext cx="1948707" cy="1952433"/>
          </a:xfrm>
          <a:prstGeom prst="rect">
            <a:avLst/>
          </a:prstGeom>
        </p:spPr>
      </p:pic>
      <p:pic>
        <p:nvPicPr>
          <p:cNvPr id="18" name="図 17" descr="anq0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8814" y="2309773"/>
            <a:ext cx="1948707" cy="1952433"/>
          </a:xfrm>
          <a:prstGeom prst="rect">
            <a:avLst/>
          </a:prstGeom>
        </p:spPr>
      </p:pic>
      <p:sp>
        <p:nvSpPr>
          <p:cNvPr id="20" name="サブタイトル 2"/>
          <p:cNvSpPr txBox="1">
            <a:spLocks/>
          </p:cNvSpPr>
          <p:nvPr/>
        </p:nvSpPr>
        <p:spPr>
          <a:xfrm>
            <a:off x="660122" y="4581128"/>
            <a:ext cx="8607412" cy="178215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1820"/>
              </a:lnSpc>
            </a:pPr>
            <a:r>
              <a:rPr lang="en-US" altLang="ja-JP" sz="1400" dirty="0" smtClean="0">
                <a:solidFill>
                  <a:srgbClr val="000000"/>
                </a:solidFill>
                <a:latin typeface="HG丸ｺﾞｼｯｸM-PRO"/>
                <a:ea typeface="HG丸ｺﾞｼｯｸM-PRO"/>
                <a:cs typeface="HG丸ｺﾞｼｯｸM-PRO"/>
              </a:rPr>
              <a:t>【</a:t>
            </a:r>
            <a:r>
              <a:rPr lang="ja-JP" altLang="en-US" sz="1400" dirty="0" smtClean="0">
                <a:solidFill>
                  <a:srgbClr val="000000"/>
                </a:solidFill>
                <a:latin typeface="HG丸ｺﾞｼｯｸM-PRO"/>
                <a:ea typeface="HG丸ｺﾞｼｯｸM-PRO"/>
                <a:cs typeface="HG丸ｺﾞｼｯｸM-PRO"/>
              </a:rPr>
              <a:t>満足度：</a:t>
            </a:r>
            <a:r>
              <a:rPr lang="en-US" altLang="ja-JP" sz="1400" dirty="0" smtClean="0">
                <a:solidFill>
                  <a:srgbClr val="000000"/>
                </a:solidFill>
                <a:latin typeface="HG丸ｺﾞｼｯｸM-PRO"/>
                <a:ea typeface="HG丸ｺﾞｼｯｸM-PRO"/>
                <a:cs typeface="HG丸ｺﾞｼｯｸM-PRO"/>
              </a:rPr>
              <a:t>94%】</a:t>
            </a:r>
            <a:r>
              <a:rPr lang="ja-JP" altLang="en-US" sz="1400" dirty="0" smtClean="0">
                <a:solidFill>
                  <a:srgbClr val="000000"/>
                </a:solidFill>
                <a:latin typeface="HG丸ｺﾞｼｯｸM-PRO"/>
                <a:ea typeface="HG丸ｺﾞｼｯｸM-PRO"/>
                <a:cs typeface="HG丸ｺﾞｼｯｸM-PRO"/>
              </a:rPr>
              <a:t>絵本制作を楽しいと感じた。</a:t>
            </a:r>
          </a:p>
          <a:p>
            <a:pPr>
              <a:lnSpc>
                <a:spcPts val="1820"/>
              </a:lnSpc>
            </a:pPr>
            <a:r>
              <a:rPr lang="en-US" altLang="ja-JP" sz="1400" dirty="0" smtClean="0">
                <a:solidFill>
                  <a:srgbClr val="000000"/>
                </a:solidFill>
                <a:latin typeface="HG丸ｺﾞｼｯｸM-PRO"/>
                <a:ea typeface="HG丸ｺﾞｼｯｸM-PRO"/>
                <a:cs typeface="HG丸ｺﾞｼｯｸM-PRO"/>
              </a:rPr>
              <a:t>【</a:t>
            </a:r>
            <a:r>
              <a:rPr lang="ja-JP" altLang="en-US" sz="1400" dirty="0" smtClean="0">
                <a:solidFill>
                  <a:srgbClr val="000000"/>
                </a:solidFill>
                <a:latin typeface="HG丸ｺﾞｼｯｸM-PRO"/>
                <a:ea typeface="HG丸ｺﾞｼｯｸM-PRO"/>
                <a:cs typeface="HG丸ｺﾞｼｯｸM-PRO"/>
              </a:rPr>
              <a:t>内感度：</a:t>
            </a:r>
            <a:r>
              <a:rPr lang="en-US" altLang="ja-JP" sz="1400" dirty="0" smtClean="0">
                <a:solidFill>
                  <a:srgbClr val="000000"/>
                </a:solidFill>
                <a:latin typeface="HG丸ｺﾞｼｯｸM-PRO"/>
                <a:ea typeface="HG丸ｺﾞｼｯｸM-PRO"/>
                <a:cs typeface="HG丸ｺﾞｼｯｸM-PRO"/>
              </a:rPr>
              <a:t>89%】</a:t>
            </a:r>
            <a:r>
              <a:rPr lang="ja-JP" altLang="en-US" sz="1400" dirty="0" smtClean="0">
                <a:solidFill>
                  <a:srgbClr val="000000"/>
                </a:solidFill>
                <a:latin typeface="HG丸ｺﾞｼｯｸM-PRO"/>
                <a:ea typeface="HG丸ｺﾞｼｯｸM-PRO"/>
                <a:cs typeface="HG丸ｺﾞｼｯｸM-PRO"/>
              </a:rPr>
              <a:t>自分自身についてじっくりと考えることができた。</a:t>
            </a:r>
          </a:p>
          <a:p>
            <a:pPr>
              <a:lnSpc>
                <a:spcPts val="1820"/>
              </a:lnSpc>
            </a:pPr>
            <a:r>
              <a:rPr lang="en-US" altLang="ja-JP" sz="1400" dirty="0" smtClean="0">
                <a:solidFill>
                  <a:srgbClr val="000000"/>
                </a:solidFill>
                <a:latin typeface="HG丸ｺﾞｼｯｸM-PRO"/>
                <a:ea typeface="HG丸ｺﾞｼｯｸM-PRO"/>
                <a:cs typeface="HG丸ｺﾞｼｯｸM-PRO"/>
              </a:rPr>
              <a:t>【</a:t>
            </a:r>
            <a:r>
              <a:rPr lang="ja-JP" altLang="en-US" sz="1400" dirty="0" smtClean="0">
                <a:solidFill>
                  <a:srgbClr val="000000"/>
                </a:solidFill>
                <a:latin typeface="HG丸ｺﾞｼｯｸM-PRO"/>
                <a:ea typeface="HG丸ｺﾞｼｯｸM-PRO"/>
                <a:cs typeface="HG丸ｺﾞｼｯｸM-PRO"/>
              </a:rPr>
              <a:t>自己肯定：</a:t>
            </a:r>
            <a:r>
              <a:rPr lang="en-US" altLang="ja-JP" sz="1400" dirty="0" smtClean="0">
                <a:solidFill>
                  <a:srgbClr val="000000"/>
                </a:solidFill>
                <a:latin typeface="HG丸ｺﾞｼｯｸM-PRO"/>
                <a:ea typeface="HG丸ｺﾞｼｯｸM-PRO"/>
                <a:cs typeface="HG丸ｺﾞｼｯｸM-PRO"/>
              </a:rPr>
              <a:t>84%】</a:t>
            </a:r>
            <a:r>
              <a:rPr lang="ja-JP" altLang="en-US" sz="1400" dirty="0" smtClean="0">
                <a:solidFill>
                  <a:srgbClr val="000000"/>
                </a:solidFill>
                <a:latin typeface="HG丸ｺﾞｼｯｸM-PRO"/>
                <a:ea typeface="HG丸ｺﾞｼｯｸM-PRO"/>
                <a:cs typeface="HG丸ｺﾞｼｯｸM-PRO"/>
              </a:rPr>
              <a:t>制作を通じて、自己肯定感「いいな</a:t>
            </a:r>
            <a:r>
              <a:rPr lang="en-US" altLang="ja-JP" sz="1400" dirty="0" smtClean="0">
                <a:solidFill>
                  <a:srgbClr val="000000"/>
                </a:solidFill>
                <a:latin typeface="HG丸ｺﾞｼｯｸM-PRO"/>
                <a:ea typeface="HG丸ｺﾞｼｯｸM-PRO"/>
                <a:cs typeface="HG丸ｺﾞｼｯｸM-PRO"/>
              </a:rPr>
              <a:t>! </a:t>
            </a:r>
            <a:r>
              <a:rPr lang="ja-JP" altLang="en-US" sz="1400" dirty="0" smtClean="0">
                <a:solidFill>
                  <a:srgbClr val="000000"/>
                </a:solidFill>
                <a:latin typeface="HG丸ｺﾞｼｯｸM-PRO"/>
                <a:ea typeface="HG丸ｺﾞｼｯｸM-PRO"/>
                <a:cs typeface="HG丸ｺﾞｼｯｸM-PRO"/>
              </a:rPr>
              <a:t>自分」を感じた。</a:t>
            </a:r>
          </a:p>
          <a:p>
            <a:pPr>
              <a:lnSpc>
                <a:spcPts val="1820"/>
              </a:lnSpc>
            </a:pPr>
            <a:r>
              <a:rPr lang="en-US" altLang="ja-JP" sz="1400" dirty="0" smtClean="0">
                <a:solidFill>
                  <a:srgbClr val="000000"/>
                </a:solidFill>
                <a:latin typeface="HG丸ｺﾞｼｯｸM-PRO"/>
                <a:ea typeface="HG丸ｺﾞｼｯｸM-PRO"/>
                <a:cs typeface="HG丸ｺﾞｼｯｸM-PRO"/>
              </a:rPr>
              <a:t>【</a:t>
            </a:r>
            <a:r>
              <a:rPr lang="ja-JP" altLang="en-US" sz="1400" dirty="0" smtClean="0">
                <a:solidFill>
                  <a:srgbClr val="000000"/>
                </a:solidFill>
                <a:latin typeface="HG丸ｺﾞｼｯｸM-PRO"/>
                <a:ea typeface="HG丸ｺﾞｼｯｸM-PRO"/>
                <a:cs typeface="HG丸ｺﾞｼｯｸM-PRO"/>
              </a:rPr>
              <a:t>多様性：</a:t>
            </a:r>
            <a:r>
              <a:rPr lang="en-US" altLang="ja-JP" sz="1400" dirty="0" smtClean="0">
                <a:solidFill>
                  <a:srgbClr val="000000"/>
                </a:solidFill>
                <a:latin typeface="HG丸ｺﾞｼｯｸM-PRO"/>
                <a:ea typeface="HG丸ｺﾞｼｯｸM-PRO"/>
                <a:cs typeface="HG丸ｺﾞｼｯｸM-PRO"/>
              </a:rPr>
              <a:t>94%】</a:t>
            </a:r>
            <a:r>
              <a:rPr lang="ja-JP" altLang="en-US" sz="1400" dirty="0" smtClean="0">
                <a:solidFill>
                  <a:srgbClr val="000000"/>
                </a:solidFill>
                <a:latin typeface="HG丸ｺﾞｼｯｸM-PRO"/>
                <a:ea typeface="HG丸ｺﾞｼｯｸM-PRO"/>
                <a:cs typeface="HG丸ｺﾞｼｯｸM-PRO"/>
              </a:rPr>
              <a:t>様々な価値観を受け入れる機会になった。</a:t>
            </a:r>
          </a:p>
          <a:p>
            <a:pPr>
              <a:lnSpc>
                <a:spcPts val="1820"/>
              </a:lnSpc>
            </a:pPr>
            <a:r>
              <a:rPr lang="en-US" altLang="ja-JP" sz="1400" dirty="0" smtClean="0">
                <a:solidFill>
                  <a:srgbClr val="000000"/>
                </a:solidFill>
                <a:latin typeface="HG丸ｺﾞｼｯｸM-PRO"/>
                <a:ea typeface="HG丸ｺﾞｼｯｸM-PRO"/>
                <a:cs typeface="HG丸ｺﾞｼｯｸM-PRO"/>
              </a:rPr>
              <a:t>【</a:t>
            </a:r>
            <a:r>
              <a:rPr lang="ja-JP" altLang="en-US" sz="1400" dirty="0" smtClean="0">
                <a:solidFill>
                  <a:srgbClr val="000000"/>
                </a:solidFill>
                <a:latin typeface="HG丸ｺﾞｼｯｸM-PRO"/>
                <a:ea typeface="HG丸ｺﾞｼｯｸM-PRO"/>
                <a:cs typeface="HG丸ｺﾞｼｯｸM-PRO"/>
              </a:rPr>
              <a:t>継続性：</a:t>
            </a:r>
            <a:r>
              <a:rPr lang="en-US" altLang="ja-JP" sz="1400" dirty="0" smtClean="0">
                <a:solidFill>
                  <a:srgbClr val="000000"/>
                </a:solidFill>
                <a:latin typeface="HG丸ｺﾞｼｯｸM-PRO"/>
                <a:ea typeface="HG丸ｺﾞｼｯｸM-PRO"/>
                <a:cs typeface="HG丸ｺﾞｼｯｸM-PRO"/>
              </a:rPr>
              <a:t>98%】</a:t>
            </a:r>
            <a:r>
              <a:rPr lang="ja-JP" altLang="en-US" sz="1400" dirty="0" smtClean="0">
                <a:solidFill>
                  <a:srgbClr val="000000"/>
                </a:solidFill>
                <a:latin typeface="HG丸ｺﾞｼｯｸM-PRO"/>
                <a:ea typeface="HG丸ｺﾞｼｯｸM-PRO"/>
                <a:cs typeface="HG丸ｺﾞｼｯｸM-PRO"/>
              </a:rPr>
              <a:t>また「じっとみて。」の絵本を作りたい。</a:t>
            </a:r>
          </a:p>
        </p:txBody>
      </p:sp>
    </p:spTree>
    <p:extLst>
      <p:ext uri="{BB962C8B-B14F-4D97-AF65-F5344CB8AC3E}">
        <p14:creationId xmlns:p14="http://schemas.microsoft.com/office/powerpoint/2010/main" val="3403598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4365104"/>
            <a:ext cx="9906000" cy="1644121"/>
          </a:xfrm>
          <a:prstGeom prst="rect">
            <a:avLst/>
          </a:prstGeom>
        </p:spPr>
      </p:pic>
      <p:sp>
        <p:nvSpPr>
          <p:cNvPr id="2" name="タイトル 1"/>
          <p:cNvSpPr>
            <a:spLocks noGrp="1"/>
          </p:cNvSpPr>
          <p:nvPr>
            <p:ph type="ctrTitle"/>
          </p:nvPr>
        </p:nvSpPr>
        <p:spPr>
          <a:xfrm>
            <a:off x="742950" y="391195"/>
            <a:ext cx="8420100" cy="685472"/>
          </a:xfrm>
        </p:spPr>
        <p:txBody>
          <a:bodyPr>
            <a:noAutofit/>
          </a:bodyPr>
          <a:lstStyle/>
          <a:p>
            <a:r>
              <a:rPr lang="ja-JP" altLang="en-US" sz="3200" dirty="0" smtClean="0">
                <a:latin typeface="HGP創英角ｺﾞｼｯｸUB"/>
                <a:ea typeface="HGP創英角ｺﾞｼｯｸUB"/>
                <a:cs typeface="HGP創英角ｺﾞｼｯｸUB"/>
              </a:rPr>
              <a:t>リクエスト状況</a:t>
            </a:r>
          </a:p>
        </p:txBody>
      </p:sp>
      <p:sp>
        <p:nvSpPr>
          <p:cNvPr id="5" name="円/楕円 4"/>
          <p:cNvSpPr/>
          <p:nvPr/>
        </p:nvSpPr>
        <p:spPr>
          <a:xfrm>
            <a:off x="9163050" y="6193135"/>
            <a:ext cx="423305" cy="423305"/>
          </a:xfrm>
          <a:prstGeom prst="ellipse">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140"/>
              </a:lnSpc>
            </a:pPr>
            <a:r>
              <a:rPr kumimoji="1" lang="en-US" altLang="ja-JP" sz="1200" dirty="0" smtClean="0">
                <a:solidFill>
                  <a:srgbClr val="000000"/>
                </a:solidFill>
                <a:latin typeface="ヒラギノ丸ゴ Pro W4"/>
                <a:ea typeface="ヒラギノ丸ゴ Pro W4"/>
                <a:cs typeface="ヒラギノ丸ゴ Pro W4"/>
              </a:rPr>
              <a:t>12</a:t>
            </a:r>
            <a:endParaRPr kumimoji="1" lang="ja-JP" altLang="en-US" sz="1200" dirty="0">
              <a:solidFill>
                <a:srgbClr val="000000"/>
              </a:solidFill>
              <a:latin typeface="ヒラギノ丸ゴ Pro W4"/>
              <a:ea typeface="ヒラギノ丸ゴ Pro W4"/>
              <a:cs typeface="ヒラギノ丸ゴ Pro W4"/>
            </a:endParaRPr>
          </a:p>
        </p:txBody>
      </p:sp>
      <p:sp>
        <p:nvSpPr>
          <p:cNvPr id="7" name="サブタイトル 2"/>
          <p:cNvSpPr txBox="1">
            <a:spLocks/>
          </p:cNvSpPr>
          <p:nvPr/>
        </p:nvSpPr>
        <p:spPr>
          <a:xfrm>
            <a:off x="387323" y="1772816"/>
            <a:ext cx="9199031" cy="177801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2120"/>
              </a:lnSpc>
            </a:pPr>
            <a:r>
              <a:rPr lang="ja-JP" altLang="en-US" sz="1800" dirty="0" smtClean="0">
                <a:solidFill>
                  <a:srgbClr val="000000"/>
                </a:solidFill>
                <a:latin typeface="HG丸ｺﾞｼｯｸM-PRO"/>
                <a:ea typeface="HG丸ｺﾞｼｯｸM-PRO"/>
                <a:cs typeface="HG丸ｺﾞｼｯｸM-PRO"/>
              </a:rPr>
              <a:t>昨年実施した徳島の小中学校からラブコールが届きました。</a:t>
            </a:r>
            <a:endParaRPr lang="en-US" altLang="ja-JP" sz="1800" dirty="0" smtClean="0">
              <a:solidFill>
                <a:srgbClr val="000000"/>
              </a:solidFill>
              <a:latin typeface="HG丸ｺﾞｼｯｸM-PRO"/>
              <a:ea typeface="HG丸ｺﾞｼｯｸM-PRO"/>
              <a:cs typeface="HG丸ｺﾞｼｯｸM-PRO"/>
            </a:endParaRPr>
          </a:p>
          <a:p>
            <a:pPr>
              <a:lnSpc>
                <a:spcPts val="2120"/>
              </a:lnSpc>
            </a:pPr>
            <a:endParaRPr lang="ja-JP" altLang="en-US" sz="1800" dirty="0" smtClean="0">
              <a:solidFill>
                <a:srgbClr val="000000"/>
              </a:solidFill>
              <a:latin typeface="HG丸ｺﾞｼｯｸM-PRO"/>
              <a:ea typeface="HG丸ｺﾞｼｯｸM-PRO"/>
              <a:cs typeface="HG丸ｺﾞｼｯｸM-PRO"/>
            </a:endParaRPr>
          </a:p>
          <a:p>
            <a:pPr>
              <a:lnSpc>
                <a:spcPts val="2120"/>
              </a:lnSpc>
            </a:pPr>
            <a:r>
              <a:rPr lang="ja-JP" altLang="en-US" sz="1800" dirty="0" smtClean="0">
                <a:solidFill>
                  <a:srgbClr val="000000"/>
                </a:solidFill>
                <a:latin typeface="HG丸ｺﾞｼｯｸM-PRO"/>
                <a:ea typeface="HG丸ｺﾞｼｯｸM-PRO"/>
                <a:cs typeface="HG丸ｺﾞｼｯｸM-PRO"/>
              </a:rPr>
              <a:t>福島の先生がポケットマネーで行っている「じっとみて。」をヘルプしたい。</a:t>
            </a:r>
            <a:endParaRPr lang="en-US" altLang="ja-JP" sz="1800" dirty="0" smtClean="0">
              <a:solidFill>
                <a:srgbClr val="000000"/>
              </a:solidFill>
              <a:latin typeface="HG丸ｺﾞｼｯｸM-PRO"/>
              <a:ea typeface="HG丸ｺﾞｼｯｸM-PRO"/>
              <a:cs typeface="HG丸ｺﾞｼｯｸM-PRO"/>
            </a:endParaRPr>
          </a:p>
          <a:p>
            <a:pPr>
              <a:lnSpc>
                <a:spcPts val="2120"/>
              </a:lnSpc>
            </a:pPr>
            <a:endParaRPr lang="ja-JP" altLang="en-US" sz="1800" dirty="0" smtClean="0">
              <a:solidFill>
                <a:srgbClr val="000000"/>
              </a:solidFill>
              <a:latin typeface="HG丸ｺﾞｼｯｸM-PRO"/>
              <a:ea typeface="HG丸ｺﾞｼｯｸM-PRO"/>
              <a:cs typeface="HG丸ｺﾞｼｯｸM-PRO"/>
            </a:endParaRPr>
          </a:p>
          <a:p>
            <a:pPr>
              <a:lnSpc>
                <a:spcPts val="2120"/>
              </a:lnSpc>
            </a:pPr>
            <a:r>
              <a:rPr lang="ja-JP" altLang="en-US" sz="1800" dirty="0" smtClean="0">
                <a:solidFill>
                  <a:srgbClr val="000000"/>
                </a:solidFill>
                <a:latin typeface="HG丸ｺﾞｼｯｸM-PRO"/>
                <a:ea typeface="HG丸ｺﾞｼｯｸM-PRO"/>
                <a:cs typeface="HG丸ｺﾞｼｯｸM-PRO"/>
              </a:rPr>
              <a:t>大学の授業で当事者意識を持つために継続してやりたいとリクエストがきています。</a:t>
            </a:r>
          </a:p>
        </p:txBody>
      </p:sp>
    </p:spTree>
    <p:extLst>
      <p:ext uri="{BB962C8B-B14F-4D97-AF65-F5344CB8AC3E}">
        <p14:creationId xmlns:p14="http://schemas.microsoft.com/office/powerpoint/2010/main" val="287227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60648"/>
            <a:ext cx="8420100" cy="685472"/>
          </a:xfrm>
        </p:spPr>
        <p:txBody>
          <a:bodyPr>
            <a:noAutofit/>
          </a:bodyPr>
          <a:lstStyle/>
          <a:p>
            <a:r>
              <a:rPr lang="ja-JP" altLang="en-US" sz="2400" dirty="0" smtClean="0">
                <a:latin typeface="HGP創英角ｺﾞｼｯｸUB"/>
                <a:ea typeface="HGP創英角ｺﾞｼｯｸUB"/>
                <a:cs typeface="HGP創英角ｺﾞｼｯｸUB"/>
              </a:rPr>
              <a:t>日本の教育への公的支出は、なんと</a:t>
            </a:r>
            <a:r>
              <a:rPr lang="en-US" altLang="ja-JP" sz="2400" dirty="0" smtClean="0">
                <a:latin typeface="HGP創英角ｺﾞｼｯｸUB"/>
                <a:ea typeface="HGP創英角ｺﾞｼｯｸUB"/>
                <a:cs typeface="HGP創英角ｺﾞｼｯｸUB"/>
              </a:rPr>
              <a:t>35</a:t>
            </a:r>
            <a:r>
              <a:rPr lang="ja-JP" altLang="en-US" sz="2400" dirty="0" smtClean="0">
                <a:latin typeface="HGP創英角ｺﾞｼｯｸUB"/>
                <a:ea typeface="HGP創英角ｺﾞｼｯｸUB"/>
                <a:cs typeface="HGP創英角ｺﾞｼｯｸUB"/>
              </a:rPr>
              <a:t>か国中、最下位です。</a:t>
            </a:r>
          </a:p>
        </p:txBody>
      </p:sp>
      <p:sp>
        <p:nvSpPr>
          <p:cNvPr id="5" name="円/楕円 4"/>
          <p:cNvSpPr/>
          <p:nvPr/>
        </p:nvSpPr>
        <p:spPr>
          <a:xfrm>
            <a:off x="9163050" y="6193135"/>
            <a:ext cx="423305" cy="423305"/>
          </a:xfrm>
          <a:prstGeom prst="ellipse">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140"/>
              </a:lnSpc>
            </a:pPr>
            <a:r>
              <a:rPr kumimoji="1" lang="en-US" altLang="ja-JP" sz="1200" dirty="0" smtClean="0">
                <a:solidFill>
                  <a:srgbClr val="000000"/>
                </a:solidFill>
                <a:latin typeface="ヒラギノ丸ゴ Pro W4"/>
                <a:ea typeface="ヒラギノ丸ゴ Pro W4"/>
                <a:cs typeface="ヒラギノ丸ゴ Pro W4"/>
              </a:rPr>
              <a:t>13</a:t>
            </a:r>
            <a:endParaRPr kumimoji="1" lang="ja-JP" altLang="en-US" sz="1200" dirty="0">
              <a:solidFill>
                <a:srgbClr val="000000"/>
              </a:solidFill>
              <a:latin typeface="ヒラギノ丸ゴ Pro W4"/>
              <a:ea typeface="ヒラギノ丸ゴ Pro W4"/>
              <a:cs typeface="ヒラギノ丸ゴ Pro W4"/>
            </a:endParaRPr>
          </a:p>
        </p:txBody>
      </p:sp>
      <p:sp>
        <p:nvSpPr>
          <p:cNvPr id="7" name="サブタイトル 2"/>
          <p:cNvSpPr txBox="1">
            <a:spLocks/>
          </p:cNvSpPr>
          <p:nvPr/>
        </p:nvSpPr>
        <p:spPr>
          <a:xfrm>
            <a:off x="742950" y="1148659"/>
            <a:ext cx="3803387" cy="441790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2120"/>
              </a:lnSpc>
            </a:pPr>
            <a:r>
              <a:rPr lang="ja-JP" altLang="en-US" sz="1600" dirty="0" smtClean="0">
                <a:solidFill>
                  <a:srgbClr val="000000"/>
                </a:solidFill>
                <a:latin typeface="HG丸ｺﾞｼｯｸM-PRO"/>
                <a:ea typeface="HG丸ｺﾞｼｯｸM-PRO"/>
                <a:cs typeface="HG丸ｺﾞｼｯｸM-PRO"/>
              </a:rPr>
              <a:t>公教育には予算がなく、継続したくてもできない現状があります。</a:t>
            </a:r>
          </a:p>
          <a:p>
            <a:pPr algn="l">
              <a:lnSpc>
                <a:spcPts val="2120"/>
              </a:lnSpc>
            </a:pPr>
            <a:r>
              <a:rPr lang="ja-JP" altLang="en-US" sz="1600" dirty="0" smtClean="0">
                <a:solidFill>
                  <a:srgbClr val="000000"/>
                </a:solidFill>
                <a:latin typeface="HG丸ｺﾞｼｯｸM-PRO"/>
                <a:ea typeface="HG丸ｺﾞｼｯｸM-PRO"/>
                <a:cs typeface="HG丸ｺﾞｼｯｸM-PRO"/>
              </a:rPr>
              <a:t>だからといって日本の子どもたちの失望を、このまま黙って見過ごすわけにはいきません。</a:t>
            </a:r>
          </a:p>
          <a:p>
            <a:pPr algn="l">
              <a:lnSpc>
                <a:spcPts val="2120"/>
              </a:lnSpc>
            </a:pPr>
            <a:r>
              <a:rPr lang="ja-JP" altLang="en-US" sz="1600" dirty="0" smtClean="0">
                <a:solidFill>
                  <a:srgbClr val="000000"/>
                </a:solidFill>
                <a:latin typeface="HG丸ｺﾞｼｯｸM-PRO"/>
                <a:ea typeface="HG丸ｺﾞｼｯｸM-PRO"/>
                <a:cs typeface="HG丸ｺﾞｼｯｸM-PRO"/>
              </a:rPr>
              <a:t>未来への貢献は、大人の責任でもあります。</a:t>
            </a:r>
          </a:p>
          <a:p>
            <a:pPr algn="l">
              <a:lnSpc>
                <a:spcPts val="2120"/>
              </a:lnSpc>
            </a:pPr>
            <a:r>
              <a:rPr lang="ja-JP" altLang="en-US" sz="1600" dirty="0" smtClean="0">
                <a:solidFill>
                  <a:srgbClr val="000000"/>
                </a:solidFill>
                <a:latin typeface="HG丸ｺﾞｼｯｸM-PRO"/>
                <a:ea typeface="HG丸ｺﾞｼｯｸM-PRO"/>
                <a:cs typeface="HG丸ｺﾞｼｯｸM-PRO"/>
              </a:rPr>
              <a:t>私たちは、あなたのふるさとやあなたが応援したい地域のこどもたちへワークショップを通じて、希望や夢を届けにまいります。</a:t>
            </a:r>
          </a:p>
          <a:p>
            <a:pPr algn="l">
              <a:lnSpc>
                <a:spcPts val="2120"/>
              </a:lnSpc>
            </a:pPr>
            <a:endParaRPr lang="en-US" altLang="ja-JP" sz="1600" dirty="0" smtClean="0">
              <a:solidFill>
                <a:srgbClr val="000000"/>
              </a:solidFill>
              <a:latin typeface="HG丸ｺﾞｼｯｸM-PRO"/>
              <a:ea typeface="HG丸ｺﾞｼｯｸM-PRO"/>
              <a:cs typeface="HG丸ｺﾞｼｯｸM-PRO"/>
            </a:endParaRPr>
          </a:p>
          <a:p>
            <a:pPr algn="l">
              <a:lnSpc>
                <a:spcPts val="2120"/>
              </a:lnSpc>
            </a:pPr>
            <a:r>
              <a:rPr lang="ja-JP" altLang="en-US" sz="1600" dirty="0" smtClean="0">
                <a:solidFill>
                  <a:srgbClr val="000000"/>
                </a:solidFill>
                <a:latin typeface="HG丸ｺﾞｼｯｸM-PRO"/>
                <a:ea typeface="HG丸ｺﾞｼｯｸM-PRO"/>
                <a:cs typeface="HG丸ｺﾞｼｯｸM-PRO"/>
              </a:rPr>
              <a:t>ぜひとも、手に手をとって、ご一緒に子どもたちの未来を支援していませんか？</a:t>
            </a:r>
          </a:p>
          <a:p>
            <a:pPr algn="l">
              <a:lnSpc>
                <a:spcPts val="2120"/>
              </a:lnSpc>
            </a:pPr>
            <a:endParaRPr lang="ja-JP" altLang="en-US" sz="1600" dirty="0" smtClean="0">
              <a:solidFill>
                <a:srgbClr val="000000"/>
              </a:solidFill>
              <a:latin typeface="HG丸ｺﾞｼｯｸM-PRO"/>
              <a:ea typeface="HG丸ｺﾞｼｯｸM-PRO"/>
              <a:cs typeface="HG丸ｺﾞｼｯｸM-PRO"/>
            </a:endParaRPr>
          </a:p>
        </p:txBody>
      </p:sp>
      <p:grpSp>
        <p:nvGrpSpPr>
          <p:cNvPr id="14" name="図形グループ 13"/>
          <p:cNvGrpSpPr/>
          <p:nvPr/>
        </p:nvGrpSpPr>
        <p:grpSpPr>
          <a:xfrm>
            <a:off x="4711993" y="1159933"/>
            <a:ext cx="4598921" cy="4687193"/>
            <a:chOff x="4971058" y="1159933"/>
            <a:chExt cx="4598921" cy="4687193"/>
          </a:xfrm>
        </p:grpSpPr>
        <p:pic>
          <p:nvPicPr>
            <p:cNvPr id="10" name="図 9"/>
            <p:cNvPicPr>
              <a:picLocks noChangeAspect="1"/>
            </p:cNvPicPr>
            <p:nvPr/>
          </p:nvPicPr>
          <p:blipFill>
            <a:blip r:embed="rId2"/>
            <a:stretch>
              <a:fillRect/>
            </a:stretch>
          </p:blipFill>
          <p:spPr>
            <a:xfrm>
              <a:off x="4971058" y="1371601"/>
              <a:ext cx="2305317" cy="4475525"/>
            </a:xfrm>
            <a:prstGeom prst="rect">
              <a:avLst/>
            </a:prstGeom>
          </p:spPr>
        </p:pic>
        <p:pic>
          <p:nvPicPr>
            <p:cNvPr id="11" name="図 10"/>
            <p:cNvPicPr>
              <a:picLocks noChangeAspect="1"/>
            </p:cNvPicPr>
            <p:nvPr/>
          </p:nvPicPr>
          <p:blipFill>
            <a:blip r:embed="rId3"/>
            <a:stretch>
              <a:fillRect/>
            </a:stretch>
          </p:blipFill>
          <p:spPr>
            <a:xfrm>
              <a:off x="7281038" y="1388533"/>
              <a:ext cx="2288941" cy="4443733"/>
            </a:xfrm>
            <a:prstGeom prst="rect">
              <a:avLst/>
            </a:prstGeom>
          </p:spPr>
        </p:pic>
        <p:sp>
          <p:nvSpPr>
            <p:cNvPr id="12" name="正方形/長方形 11"/>
            <p:cNvSpPr/>
            <p:nvPr/>
          </p:nvSpPr>
          <p:spPr>
            <a:xfrm>
              <a:off x="4979525" y="1159933"/>
              <a:ext cx="4581987" cy="228600"/>
            </a:xfrm>
            <a:prstGeom prst="rect">
              <a:avLst/>
            </a:prstGeom>
            <a:ln>
              <a:solidFill>
                <a:schemeClr val="tx1"/>
              </a:solidFill>
            </a:ln>
            <a:effectLst/>
          </p:spPr>
          <p:style>
            <a:lnRef idx="1">
              <a:schemeClr val="accent6"/>
            </a:lnRef>
            <a:fillRef idx="3">
              <a:schemeClr val="accent6"/>
            </a:fillRef>
            <a:effectRef idx="2">
              <a:schemeClr val="accent6"/>
            </a:effectRef>
            <a:fontRef idx="minor">
              <a:schemeClr val="lt1"/>
            </a:fontRef>
          </p:style>
          <p:txBody>
            <a:bodyPr rtlCol="0" anchor="ctr"/>
            <a:lstStyle/>
            <a:p>
              <a:r>
                <a:rPr kumimoji="1" lang="en-US" altLang="ja-JP" sz="1200" dirty="0" smtClean="0">
                  <a:solidFill>
                    <a:schemeClr val="tx1"/>
                  </a:solidFill>
                  <a:latin typeface="ヒラギノ角ゴ Pro W6"/>
                  <a:ea typeface="ヒラギノ角ゴ Pro W6"/>
                </a:rPr>
                <a:t>OECD</a:t>
              </a:r>
              <a:r>
                <a:rPr kumimoji="1" lang="ja-JP" altLang="en-US" sz="1200" dirty="0" smtClean="0">
                  <a:solidFill>
                    <a:schemeClr val="tx1"/>
                  </a:solidFill>
                  <a:latin typeface="ヒラギノ角ゴ Pro W6"/>
                  <a:ea typeface="ヒラギノ角ゴ Pro W6"/>
                </a:rPr>
                <a:t>各国</a:t>
              </a:r>
              <a:endParaRPr kumimoji="1" lang="ja-JP" altLang="en-US" sz="1200" dirty="0">
                <a:solidFill>
                  <a:schemeClr val="tx1"/>
                </a:solidFill>
                <a:latin typeface="ヒラギノ角ゴ Pro W6"/>
                <a:ea typeface="ヒラギノ角ゴ Pro W6"/>
              </a:endParaRPr>
            </a:p>
          </p:txBody>
        </p:sp>
      </p:grpSp>
      <p:sp>
        <p:nvSpPr>
          <p:cNvPr id="13" name="左矢印 12"/>
          <p:cNvSpPr/>
          <p:nvPr/>
        </p:nvSpPr>
        <p:spPr>
          <a:xfrm>
            <a:off x="9310913" y="4077072"/>
            <a:ext cx="444385" cy="294473"/>
          </a:xfrm>
          <a:prstGeom prst="leftArrow">
            <a:avLst/>
          </a:prstGeom>
          <a:solidFill>
            <a:srgbClr val="FF0000"/>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5" name="正方形/長方形 14"/>
          <p:cNvSpPr/>
          <p:nvPr/>
        </p:nvSpPr>
        <p:spPr>
          <a:xfrm>
            <a:off x="814425" y="5935719"/>
            <a:ext cx="8166053" cy="646331"/>
          </a:xfrm>
          <a:prstGeom prst="rect">
            <a:avLst/>
          </a:prstGeom>
        </p:spPr>
        <p:txBody>
          <a:bodyPr wrap="square">
            <a:spAutoFit/>
          </a:bodyPr>
          <a:lstStyle/>
          <a:p>
            <a:r>
              <a:rPr lang="en-US" altLang="ja-JP" sz="1200" dirty="0" smtClean="0">
                <a:latin typeface="HG丸ｺﾞｼｯｸM-PRO"/>
                <a:ea typeface="HG丸ｺﾞｼｯｸM-PRO"/>
                <a:cs typeface="HG丸ｺﾞｼｯｸM-PRO"/>
              </a:rPr>
              <a:t>Education at a Glance 2019: OECD Indicators /OECD</a:t>
            </a:r>
            <a:r>
              <a:rPr lang="ja-JP" altLang="en-US" sz="1200" dirty="0" smtClean="0">
                <a:latin typeface="HG丸ｺﾞｼｯｸM-PRO"/>
                <a:ea typeface="HG丸ｺﾞｼｯｸM-PRO"/>
                <a:cs typeface="HG丸ｺﾞｼｯｸM-PRO"/>
              </a:rPr>
              <a:t>の報告書「図表でみる教育</a:t>
            </a:r>
            <a:r>
              <a:rPr lang="en-US" altLang="ja-JP" sz="1200" dirty="0" smtClean="0">
                <a:latin typeface="HG丸ｺﾞｼｯｸM-PRO"/>
                <a:ea typeface="HG丸ｺﾞｼｯｸM-PRO"/>
                <a:cs typeface="HG丸ｺﾞｼｯｸM-PRO"/>
              </a:rPr>
              <a:t>2019</a:t>
            </a:r>
            <a:r>
              <a:rPr lang="ja-JP" altLang="en-US" sz="1200" dirty="0" smtClean="0">
                <a:latin typeface="HG丸ｺﾞｼｯｸM-PRO"/>
                <a:ea typeface="HG丸ｺﾞｼｯｸM-PRO"/>
                <a:cs typeface="HG丸ｺﾞｼｯｸM-PRO"/>
              </a:rPr>
              <a:t>年版」</a:t>
            </a:r>
            <a:r>
              <a:rPr lang="en-US" altLang="ja-JP" sz="1200" dirty="0" smtClean="0">
                <a:latin typeface="HG丸ｺﾞｼｯｸM-PRO"/>
                <a:ea typeface="HG丸ｺﾞｼｯｸM-PRO"/>
                <a:cs typeface="HG丸ｺﾞｼｯｸM-PRO"/>
              </a:rPr>
              <a:t>)</a:t>
            </a:r>
          </a:p>
          <a:p>
            <a:r>
              <a:rPr lang="en-US" altLang="ja-JP" sz="1200" dirty="0" smtClean="0">
                <a:latin typeface="HG丸ｺﾞｼｯｸM-PRO"/>
                <a:ea typeface="HG丸ｺﾞｼｯｸM-PRO"/>
                <a:cs typeface="HG丸ｺﾞｼｯｸM-PRO"/>
              </a:rPr>
              <a:t>(OECD</a:t>
            </a:r>
            <a:r>
              <a:rPr lang="ja-JP" altLang="en-US" sz="1200" dirty="0" smtClean="0">
                <a:latin typeface="HG丸ｺﾞｼｯｸM-PRO"/>
                <a:ea typeface="HG丸ｺﾞｼｯｸM-PRO"/>
                <a:cs typeface="HG丸ｺﾞｼｯｸM-PRO"/>
              </a:rPr>
              <a:t>加盟国において、国内総生産（</a:t>
            </a:r>
            <a:r>
              <a:rPr lang="en-US" altLang="ja-JP" sz="1200" dirty="0" smtClean="0">
                <a:latin typeface="HG丸ｺﾞｼｯｸM-PRO"/>
                <a:ea typeface="HG丸ｺﾞｼｯｸM-PRO"/>
                <a:cs typeface="HG丸ｺﾞｼｯｸM-PRO"/>
              </a:rPr>
              <a:t>GDP</a:t>
            </a:r>
            <a:r>
              <a:rPr lang="ja-JP" altLang="en-US" sz="1200" dirty="0" smtClean="0">
                <a:latin typeface="HG丸ｺﾞｼｯｸM-PRO"/>
                <a:ea typeface="HG丸ｺﾞｼｯｸM-PRO"/>
                <a:cs typeface="HG丸ｺﾞｼｯｸM-PRO"/>
              </a:rPr>
              <a:t>）のうち小学校から大学までの教育機関に対する公的支出の割合を見ると、 日本は</a:t>
            </a:r>
            <a:r>
              <a:rPr lang="en-US" altLang="ja-JP" sz="1200" dirty="0" smtClean="0">
                <a:latin typeface="HG丸ｺﾞｼｯｸM-PRO"/>
                <a:ea typeface="HG丸ｺﾞｼｯｸM-PRO"/>
                <a:cs typeface="HG丸ｺﾞｼｯｸM-PRO"/>
              </a:rPr>
              <a:t>2.6</a:t>
            </a:r>
            <a:r>
              <a:rPr lang="ja-JP" altLang="en-US" sz="1200" dirty="0" smtClean="0">
                <a:latin typeface="HG丸ｺﾞｼｯｸM-PRO"/>
                <a:ea typeface="HG丸ｺﾞｼｯｸM-PRO"/>
                <a:cs typeface="HG丸ｺﾞｼｯｸM-PRO"/>
              </a:rPr>
              <a:t>％で比較可能な</a:t>
            </a:r>
            <a:r>
              <a:rPr lang="en-US" altLang="ja-JP" sz="1200" dirty="0" smtClean="0">
                <a:latin typeface="HG丸ｺﾞｼｯｸM-PRO"/>
                <a:ea typeface="HG丸ｺﾞｼｯｸM-PRO"/>
                <a:cs typeface="HG丸ｺﾞｼｯｸM-PRO"/>
              </a:rPr>
              <a:t>35</a:t>
            </a:r>
            <a:r>
              <a:rPr lang="ja-JP" altLang="en-US" sz="1200" dirty="0" smtClean="0">
                <a:latin typeface="HG丸ｺﾞｼｯｸM-PRO"/>
                <a:ea typeface="HG丸ｺﾞｼｯｸM-PRO"/>
                <a:cs typeface="HG丸ｺﾞｼｯｸM-PRO"/>
              </a:rPr>
              <a:t>か国中で最下位だった。</a:t>
            </a:r>
          </a:p>
        </p:txBody>
      </p:sp>
    </p:spTree>
    <p:extLst>
      <p:ext uri="{BB962C8B-B14F-4D97-AF65-F5344CB8AC3E}">
        <p14:creationId xmlns:p14="http://schemas.microsoft.com/office/powerpoint/2010/main" val="1906417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391195"/>
            <a:ext cx="8420100" cy="685472"/>
          </a:xfrm>
        </p:spPr>
        <p:txBody>
          <a:bodyPr>
            <a:noAutofit/>
          </a:bodyPr>
          <a:lstStyle/>
          <a:p>
            <a:r>
              <a:rPr lang="ja-JP" altLang="en-US" sz="3200" dirty="0" smtClean="0">
                <a:latin typeface="HGP創英角ｺﾞｼｯｸUB"/>
                <a:ea typeface="HGP創英角ｺﾞｼｯｸUB"/>
                <a:cs typeface="HGP創英角ｺﾞｼｯｸUB"/>
              </a:rPr>
              <a:t>ぜひ、ご支援をお願いします。</a:t>
            </a:r>
          </a:p>
        </p:txBody>
      </p:sp>
      <p:sp>
        <p:nvSpPr>
          <p:cNvPr id="5" name="円/楕円 4"/>
          <p:cNvSpPr/>
          <p:nvPr/>
        </p:nvSpPr>
        <p:spPr>
          <a:xfrm>
            <a:off x="9163050" y="6193135"/>
            <a:ext cx="423305" cy="423305"/>
          </a:xfrm>
          <a:prstGeom prst="ellipse">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140"/>
              </a:lnSpc>
            </a:pPr>
            <a:r>
              <a:rPr kumimoji="1" lang="en-US" altLang="ja-JP" sz="1200" dirty="0" smtClean="0">
                <a:solidFill>
                  <a:srgbClr val="000000"/>
                </a:solidFill>
                <a:latin typeface="ヒラギノ丸ゴ Pro W4"/>
                <a:ea typeface="ヒラギノ丸ゴ Pro W4"/>
                <a:cs typeface="ヒラギノ丸ゴ Pro W4"/>
              </a:rPr>
              <a:t>14</a:t>
            </a:r>
            <a:endParaRPr kumimoji="1" lang="ja-JP" altLang="en-US" sz="1200" dirty="0">
              <a:solidFill>
                <a:srgbClr val="000000"/>
              </a:solidFill>
              <a:latin typeface="ヒラギノ丸ゴ Pro W4"/>
              <a:ea typeface="ヒラギノ丸ゴ Pro W4"/>
              <a:cs typeface="ヒラギノ丸ゴ Pro W4"/>
            </a:endParaRPr>
          </a:p>
        </p:txBody>
      </p:sp>
      <p:sp>
        <p:nvSpPr>
          <p:cNvPr id="7" name="サブタイトル 2"/>
          <p:cNvSpPr txBox="1">
            <a:spLocks/>
          </p:cNvSpPr>
          <p:nvPr/>
        </p:nvSpPr>
        <p:spPr>
          <a:xfrm>
            <a:off x="660122" y="1203427"/>
            <a:ext cx="8607412" cy="140871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2120"/>
              </a:lnSpc>
            </a:pPr>
            <a:r>
              <a:rPr lang="ja-JP" altLang="en-US" sz="1600" dirty="0" smtClean="0">
                <a:solidFill>
                  <a:srgbClr val="000000"/>
                </a:solidFill>
                <a:latin typeface="HG丸ｺﾞｼｯｸM-PRO"/>
                <a:ea typeface="HG丸ｺﾞｼｯｸM-PRO"/>
                <a:cs typeface="HG丸ｺﾞｼｯｸM-PRO"/>
              </a:rPr>
              <a:t>「どんな状況にいようと、すべての子どもたちが未来を創り出す力を育める社会」を</a:t>
            </a:r>
            <a:endParaRPr lang="en-US" altLang="ja-JP" sz="1600" dirty="0" smtClean="0">
              <a:solidFill>
                <a:srgbClr val="000000"/>
              </a:solidFill>
              <a:latin typeface="HG丸ｺﾞｼｯｸM-PRO"/>
              <a:ea typeface="HG丸ｺﾞｼｯｸM-PRO"/>
              <a:cs typeface="HG丸ｺﾞｼｯｸM-PRO"/>
            </a:endParaRPr>
          </a:p>
          <a:p>
            <a:pPr>
              <a:lnSpc>
                <a:spcPts val="2120"/>
              </a:lnSpc>
            </a:pPr>
            <a:r>
              <a:rPr lang="ja-JP" altLang="en-US" sz="1600" dirty="0" smtClean="0">
                <a:solidFill>
                  <a:srgbClr val="000000"/>
                </a:solidFill>
                <a:latin typeface="HG丸ｺﾞｼｯｸM-PRO"/>
                <a:ea typeface="HG丸ｺﾞｼｯｸM-PRO"/>
                <a:cs typeface="HG丸ｺﾞｼｯｸM-PRO"/>
              </a:rPr>
              <a:t>実現するために、どうぞ、ご支援・ご協賛ください。</a:t>
            </a:r>
          </a:p>
          <a:p>
            <a:pPr>
              <a:lnSpc>
                <a:spcPts val="2120"/>
              </a:lnSpc>
            </a:pPr>
            <a:r>
              <a:rPr lang="ja-JP" altLang="en-US" sz="1600" dirty="0" smtClean="0">
                <a:solidFill>
                  <a:srgbClr val="000000"/>
                </a:solidFill>
                <a:latin typeface="HG丸ｺﾞｼｯｸM-PRO"/>
                <a:ea typeface="HG丸ｺﾞｼｯｸM-PRO"/>
                <a:cs typeface="HG丸ｺﾞｼｯｸM-PRO"/>
              </a:rPr>
              <a:t>ご寄付は、みらい育の教育活動全般に、使用させていただきます。</a:t>
            </a:r>
          </a:p>
          <a:p>
            <a:pPr>
              <a:lnSpc>
                <a:spcPts val="2120"/>
              </a:lnSpc>
            </a:pPr>
            <a:r>
              <a:rPr lang="en-US" altLang="ja-JP" sz="1600" dirty="0" smtClean="0">
                <a:solidFill>
                  <a:srgbClr val="000000"/>
                </a:solidFill>
                <a:latin typeface="HG丸ｺﾞｼｯｸM-PRO"/>
                <a:ea typeface="HG丸ｺﾞｼｯｸM-PRO"/>
                <a:cs typeface="HG丸ｺﾞｼｯｸM-PRO"/>
              </a:rPr>
              <a:t>1</a:t>
            </a:r>
            <a:r>
              <a:rPr lang="ja-JP" altLang="en-US" sz="1600" dirty="0" smtClean="0">
                <a:solidFill>
                  <a:srgbClr val="000000"/>
                </a:solidFill>
                <a:latin typeface="HG丸ｺﾞｼｯｸM-PRO"/>
                <a:ea typeface="HG丸ｺﾞｼｯｸM-PRO"/>
                <a:cs typeface="HG丸ｺﾞｼｯｸM-PRO"/>
              </a:rPr>
              <a:t>口</a:t>
            </a:r>
            <a:r>
              <a:rPr lang="en-US" altLang="ja-JP" sz="1600" dirty="0" smtClean="0">
                <a:solidFill>
                  <a:srgbClr val="000000"/>
                </a:solidFill>
                <a:latin typeface="HG丸ｺﾞｼｯｸM-PRO"/>
                <a:ea typeface="HG丸ｺﾞｼｯｸM-PRO"/>
                <a:cs typeface="HG丸ｺﾞｼｯｸM-PRO"/>
              </a:rPr>
              <a:t>:20</a:t>
            </a:r>
            <a:r>
              <a:rPr lang="ja-JP" altLang="en-US" sz="1600" dirty="0" smtClean="0">
                <a:solidFill>
                  <a:srgbClr val="000000"/>
                </a:solidFill>
                <a:latin typeface="HG丸ｺﾞｼｯｸM-PRO"/>
                <a:ea typeface="HG丸ｺﾞｼｯｸM-PRO"/>
                <a:cs typeface="HG丸ｺﾞｼｯｸM-PRO"/>
              </a:rPr>
              <a:t>万円</a:t>
            </a:r>
          </a:p>
        </p:txBody>
      </p:sp>
      <p:sp>
        <p:nvSpPr>
          <p:cNvPr id="6" name="サブタイトル 2"/>
          <p:cNvSpPr txBox="1">
            <a:spLocks/>
          </p:cNvSpPr>
          <p:nvPr/>
        </p:nvSpPr>
        <p:spPr>
          <a:xfrm>
            <a:off x="3408105" y="2780678"/>
            <a:ext cx="5311851" cy="170602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1820"/>
              </a:lnSpc>
            </a:pPr>
            <a:r>
              <a:rPr lang="en-US" altLang="ja-JP" sz="1400" dirty="0" smtClean="0">
                <a:solidFill>
                  <a:srgbClr val="000000"/>
                </a:solidFill>
                <a:latin typeface="HG丸ｺﾞｼｯｸM-PRO"/>
                <a:ea typeface="HG丸ｺﾞｼｯｸM-PRO"/>
                <a:cs typeface="HG丸ｺﾞｼｯｸM-PRO"/>
              </a:rPr>
              <a:t>1</a:t>
            </a:r>
            <a:r>
              <a:rPr lang="ja-JP" altLang="en-US" sz="1400" dirty="0" smtClean="0">
                <a:solidFill>
                  <a:srgbClr val="000000"/>
                </a:solidFill>
                <a:latin typeface="HG丸ｺﾞｼｯｸM-PRO"/>
                <a:ea typeface="HG丸ｺﾞｼｯｸM-PRO"/>
                <a:cs typeface="HG丸ｺﾞｼｯｸM-PRO"/>
              </a:rPr>
              <a:t>クラス実施：約</a:t>
            </a:r>
            <a:r>
              <a:rPr lang="en-US" altLang="ja-JP" sz="1400" dirty="0" smtClean="0">
                <a:solidFill>
                  <a:srgbClr val="000000"/>
                </a:solidFill>
                <a:latin typeface="HG丸ｺﾞｼｯｸM-PRO"/>
                <a:ea typeface="HG丸ｺﾞｼｯｸM-PRO"/>
                <a:cs typeface="HG丸ｺﾞｼｯｸM-PRO"/>
              </a:rPr>
              <a:t>20</a:t>
            </a:r>
            <a:r>
              <a:rPr lang="ja-JP" altLang="en-US" sz="1400" dirty="0" smtClean="0">
                <a:solidFill>
                  <a:srgbClr val="000000"/>
                </a:solidFill>
                <a:latin typeface="HG丸ｺﾞｼｯｸM-PRO"/>
                <a:ea typeface="HG丸ｺﾞｼｯｸM-PRO"/>
                <a:cs typeface="HG丸ｺﾞｼｯｸM-PRO"/>
              </a:rPr>
              <a:t>万円</a:t>
            </a:r>
          </a:p>
          <a:p>
            <a:pPr algn="l">
              <a:lnSpc>
                <a:spcPts val="1820"/>
              </a:lnSpc>
            </a:pPr>
            <a:r>
              <a:rPr lang="en-US" altLang="ja-JP" sz="1400" dirty="0" smtClean="0">
                <a:solidFill>
                  <a:srgbClr val="000000"/>
                </a:solidFill>
                <a:latin typeface="HG丸ｺﾞｼｯｸM-PRO"/>
                <a:ea typeface="HG丸ｺﾞｼｯｸM-PRO"/>
                <a:cs typeface="HG丸ｺﾞｼｯｸM-PRO"/>
              </a:rPr>
              <a:t>1</a:t>
            </a:r>
            <a:r>
              <a:rPr lang="ja-JP" altLang="en-US" sz="1400" dirty="0" smtClean="0">
                <a:solidFill>
                  <a:srgbClr val="000000"/>
                </a:solidFill>
                <a:latin typeface="HG丸ｺﾞｼｯｸM-PRO"/>
                <a:ea typeface="HG丸ｺﾞｼｯｸM-PRO"/>
                <a:cs typeface="HG丸ｺﾞｼｯｸM-PRO"/>
              </a:rPr>
              <a:t>クラス（</a:t>
            </a:r>
            <a:r>
              <a:rPr lang="en-US" altLang="ja-JP" sz="1400" dirty="0" smtClean="0">
                <a:solidFill>
                  <a:srgbClr val="000000"/>
                </a:solidFill>
                <a:latin typeface="HG丸ｺﾞｼｯｸM-PRO"/>
                <a:ea typeface="HG丸ｺﾞｼｯｸM-PRO"/>
                <a:cs typeface="HG丸ｺﾞｼｯｸM-PRO"/>
              </a:rPr>
              <a:t>5〜35</a:t>
            </a:r>
            <a:r>
              <a:rPr lang="ja-JP" altLang="en-US" sz="1400" dirty="0" smtClean="0">
                <a:solidFill>
                  <a:srgbClr val="000000"/>
                </a:solidFill>
                <a:latin typeface="HG丸ｺﾞｼｯｸM-PRO"/>
                <a:ea typeface="HG丸ｺﾞｼｯｸM-PRO"/>
                <a:cs typeface="HG丸ｺﾞｼｯｸM-PRO"/>
              </a:rPr>
              <a:t>名）で実施する場合の内訳（概算）</a:t>
            </a:r>
          </a:p>
          <a:p>
            <a:pPr algn="l">
              <a:lnSpc>
                <a:spcPts val="1820"/>
              </a:lnSpc>
            </a:pPr>
            <a:r>
              <a:rPr lang="ja-JP" altLang="en-US" sz="1200" dirty="0" smtClean="0">
                <a:solidFill>
                  <a:srgbClr val="000000"/>
                </a:solidFill>
                <a:latin typeface="HG丸ｺﾞｼｯｸM-PRO"/>
                <a:ea typeface="HG丸ｺﾞｼｯｸM-PRO"/>
                <a:cs typeface="HG丸ｺﾞｼｯｸM-PRO"/>
              </a:rPr>
              <a:t>講師料：</a:t>
            </a:r>
            <a:r>
              <a:rPr lang="en-US" altLang="ja-JP" sz="1200" dirty="0" smtClean="0">
                <a:solidFill>
                  <a:srgbClr val="000000"/>
                </a:solidFill>
                <a:latin typeface="HG丸ｺﾞｼｯｸM-PRO"/>
                <a:ea typeface="HG丸ｺﾞｼｯｸM-PRO"/>
                <a:cs typeface="HG丸ｺﾞｼｯｸM-PRO"/>
              </a:rPr>
              <a:t>10</a:t>
            </a:r>
            <a:r>
              <a:rPr lang="ja-JP" altLang="en-US" sz="1200" dirty="0" smtClean="0">
                <a:solidFill>
                  <a:srgbClr val="000000"/>
                </a:solidFill>
                <a:latin typeface="HG丸ｺﾞｼｯｸM-PRO"/>
                <a:ea typeface="HG丸ｺﾞｼｯｸM-PRO"/>
                <a:cs typeface="HG丸ｺﾞｼｯｸM-PRO"/>
              </a:rPr>
              <a:t>万円（ファシリテーター：</a:t>
            </a:r>
            <a:r>
              <a:rPr lang="en-US" altLang="ja-JP" sz="1200" dirty="0" smtClean="0">
                <a:solidFill>
                  <a:srgbClr val="000000"/>
                </a:solidFill>
                <a:latin typeface="HG丸ｺﾞｼｯｸM-PRO"/>
                <a:ea typeface="HG丸ｺﾞｼｯｸM-PRO"/>
                <a:cs typeface="HG丸ｺﾞｼｯｸM-PRO"/>
              </a:rPr>
              <a:t>7</a:t>
            </a:r>
            <a:r>
              <a:rPr lang="ja-JP" altLang="en-US" sz="1200" dirty="0" smtClean="0">
                <a:solidFill>
                  <a:srgbClr val="000000"/>
                </a:solidFill>
                <a:latin typeface="HG丸ｺﾞｼｯｸM-PRO"/>
                <a:ea typeface="HG丸ｺﾞｼｯｸM-PRO"/>
                <a:cs typeface="HG丸ｺﾞｼｯｸM-PRO"/>
              </a:rPr>
              <a:t>万円、サポート</a:t>
            </a:r>
            <a:r>
              <a:rPr lang="en-US" altLang="ja-JP" sz="1200" dirty="0" smtClean="0">
                <a:solidFill>
                  <a:srgbClr val="000000"/>
                </a:solidFill>
                <a:latin typeface="HG丸ｺﾞｼｯｸM-PRO"/>
                <a:ea typeface="HG丸ｺﾞｼｯｸM-PRO"/>
                <a:cs typeface="HG丸ｺﾞｼｯｸM-PRO"/>
              </a:rPr>
              <a:t>3</a:t>
            </a:r>
            <a:r>
              <a:rPr lang="ja-JP" altLang="en-US" sz="1200" dirty="0" smtClean="0">
                <a:solidFill>
                  <a:srgbClr val="000000"/>
                </a:solidFill>
                <a:latin typeface="HG丸ｺﾞｼｯｸM-PRO"/>
                <a:ea typeface="HG丸ｺﾞｼｯｸM-PRO"/>
                <a:cs typeface="HG丸ｺﾞｼｯｸM-PRO"/>
              </a:rPr>
              <a:t>万円）</a:t>
            </a:r>
          </a:p>
          <a:p>
            <a:pPr algn="l">
              <a:lnSpc>
                <a:spcPts val="1820"/>
              </a:lnSpc>
            </a:pPr>
            <a:r>
              <a:rPr lang="ja-JP" altLang="en-US" sz="1200" dirty="0" smtClean="0">
                <a:solidFill>
                  <a:srgbClr val="000000"/>
                </a:solidFill>
                <a:latin typeface="HG丸ｺﾞｼｯｸM-PRO"/>
                <a:ea typeface="HG丸ｺﾞｼｯｸM-PRO"/>
                <a:cs typeface="HG丸ｺﾞｼｯｸM-PRO"/>
              </a:rPr>
              <a:t>教材費：</a:t>
            </a:r>
            <a:r>
              <a:rPr lang="en-US" altLang="ja-JP" sz="1200" dirty="0" smtClean="0">
                <a:solidFill>
                  <a:srgbClr val="000000"/>
                </a:solidFill>
                <a:latin typeface="HG丸ｺﾞｼｯｸM-PRO"/>
                <a:ea typeface="HG丸ｺﾞｼｯｸM-PRO"/>
                <a:cs typeface="HG丸ｺﾞｼｯｸM-PRO"/>
              </a:rPr>
              <a:t>1000</a:t>
            </a:r>
            <a:r>
              <a:rPr lang="ja-JP" altLang="en-US" sz="1200" dirty="0" smtClean="0">
                <a:solidFill>
                  <a:srgbClr val="000000"/>
                </a:solidFill>
                <a:latin typeface="HG丸ｺﾞｼｯｸM-PRO"/>
                <a:ea typeface="HG丸ｺﾞｼｯｸM-PRO"/>
                <a:cs typeface="HG丸ｺﾞｼｯｸM-PRO"/>
              </a:rPr>
              <a:t>円（</a:t>
            </a:r>
            <a:r>
              <a:rPr lang="en-US" altLang="ja-JP" sz="1200" dirty="0" smtClean="0">
                <a:solidFill>
                  <a:srgbClr val="000000"/>
                </a:solidFill>
                <a:latin typeface="HG丸ｺﾞｼｯｸM-PRO"/>
                <a:ea typeface="HG丸ｺﾞｼｯｸM-PRO"/>
                <a:cs typeface="HG丸ｺﾞｼｯｸM-PRO"/>
              </a:rPr>
              <a:t>1</a:t>
            </a:r>
            <a:r>
              <a:rPr lang="ja-JP" altLang="en-US" sz="1200" dirty="0" smtClean="0">
                <a:solidFill>
                  <a:srgbClr val="000000"/>
                </a:solidFill>
                <a:latin typeface="HG丸ｺﾞｼｯｸM-PRO"/>
                <a:ea typeface="HG丸ｺﾞｼｯｸM-PRO"/>
                <a:cs typeface="HG丸ｺﾞｼｯｸM-PRO"/>
              </a:rPr>
              <a:t>人）</a:t>
            </a:r>
          </a:p>
          <a:p>
            <a:pPr algn="l">
              <a:lnSpc>
                <a:spcPts val="1820"/>
              </a:lnSpc>
            </a:pPr>
            <a:r>
              <a:rPr lang="ja-JP" altLang="en-US" sz="1200" dirty="0" smtClean="0">
                <a:solidFill>
                  <a:srgbClr val="000000"/>
                </a:solidFill>
                <a:latin typeface="HG丸ｺﾞｼｯｸM-PRO"/>
                <a:ea typeface="HG丸ｺﾞｼｯｸM-PRO"/>
                <a:cs typeface="HG丸ｺﾞｼｯｸM-PRO"/>
              </a:rPr>
              <a:t>事前打ち合わせ・交通費・報告書作成等諸経費：</a:t>
            </a:r>
            <a:r>
              <a:rPr lang="en-US" altLang="ja-JP" sz="1200" dirty="0" smtClean="0">
                <a:solidFill>
                  <a:srgbClr val="000000"/>
                </a:solidFill>
                <a:latin typeface="HG丸ｺﾞｼｯｸM-PRO"/>
                <a:ea typeface="HG丸ｺﾞｼｯｸM-PRO"/>
                <a:cs typeface="HG丸ｺﾞｼｯｸM-PRO"/>
              </a:rPr>
              <a:t>5〜8</a:t>
            </a:r>
            <a:r>
              <a:rPr lang="ja-JP" altLang="en-US" sz="1200" dirty="0" smtClean="0">
                <a:solidFill>
                  <a:srgbClr val="000000"/>
                </a:solidFill>
                <a:latin typeface="HG丸ｺﾞｼｯｸM-PRO"/>
                <a:ea typeface="HG丸ｺﾞｼｯｸM-PRO"/>
                <a:cs typeface="HG丸ｺﾞｼｯｸM-PRO"/>
              </a:rPr>
              <a:t>万円</a:t>
            </a:r>
          </a:p>
          <a:p>
            <a:pPr algn="l">
              <a:lnSpc>
                <a:spcPts val="1820"/>
              </a:lnSpc>
            </a:pPr>
            <a:r>
              <a:rPr lang="ja-JP" altLang="en-US" sz="1200" dirty="0" smtClean="0">
                <a:solidFill>
                  <a:srgbClr val="000000"/>
                </a:solidFill>
                <a:latin typeface="HG丸ｺﾞｼｯｸM-PRO"/>
                <a:ea typeface="HG丸ｺﾞｼｯｸM-PRO"/>
                <a:cs typeface="HG丸ｺﾞｼｯｸM-PRO"/>
              </a:rPr>
              <a:t>その他雑費</a:t>
            </a:r>
          </a:p>
        </p:txBody>
      </p:sp>
      <p:pic>
        <p:nvPicPr>
          <p:cNvPr id="4" name="図 3" descr="clas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 y="2780678"/>
            <a:ext cx="2514148" cy="1706029"/>
          </a:xfrm>
          <a:prstGeom prst="rect">
            <a:avLst/>
          </a:prstGeom>
        </p:spPr>
      </p:pic>
      <p:sp>
        <p:nvSpPr>
          <p:cNvPr id="8" name="サブタイトル 2"/>
          <p:cNvSpPr txBox="1">
            <a:spLocks/>
          </p:cNvSpPr>
          <p:nvPr/>
        </p:nvSpPr>
        <p:spPr>
          <a:xfrm>
            <a:off x="742950" y="4699137"/>
            <a:ext cx="5311851" cy="170602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1820"/>
              </a:lnSpc>
            </a:pPr>
            <a:r>
              <a:rPr lang="en-US" altLang="ja-JP" sz="1400" dirty="0" smtClean="0">
                <a:solidFill>
                  <a:srgbClr val="000000"/>
                </a:solidFill>
                <a:latin typeface="HG丸ｺﾞｼｯｸM-PRO"/>
                <a:ea typeface="HG丸ｺﾞｼｯｸM-PRO"/>
                <a:cs typeface="HG丸ｺﾞｼｯｸM-PRO"/>
              </a:rPr>
              <a:t>100</a:t>
            </a:r>
            <a:r>
              <a:rPr lang="ja-JP" altLang="en-US" sz="1400" dirty="0" smtClean="0">
                <a:solidFill>
                  <a:srgbClr val="000000"/>
                </a:solidFill>
                <a:latin typeface="HG丸ｺﾞｼｯｸM-PRO"/>
                <a:ea typeface="HG丸ｺﾞｼｯｸM-PRO"/>
                <a:cs typeface="HG丸ｺﾞｼｯｸM-PRO"/>
              </a:rPr>
              <a:t>名規模で実施：約</a:t>
            </a:r>
            <a:r>
              <a:rPr lang="en-US" altLang="ja-JP" sz="1400" dirty="0" smtClean="0">
                <a:solidFill>
                  <a:srgbClr val="000000"/>
                </a:solidFill>
                <a:latin typeface="HG丸ｺﾞｼｯｸM-PRO"/>
                <a:ea typeface="HG丸ｺﾞｼｯｸM-PRO"/>
                <a:cs typeface="HG丸ｺﾞｼｯｸM-PRO"/>
              </a:rPr>
              <a:t>40</a:t>
            </a:r>
            <a:r>
              <a:rPr lang="ja-JP" altLang="en-US" sz="1400" dirty="0" smtClean="0">
                <a:solidFill>
                  <a:srgbClr val="000000"/>
                </a:solidFill>
                <a:latin typeface="HG丸ｺﾞｼｯｸM-PRO"/>
                <a:ea typeface="HG丸ｺﾞｼｯｸM-PRO"/>
                <a:cs typeface="HG丸ｺﾞｼｯｸM-PRO"/>
              </a:rPr>
              <a:t>万円</a:t>
            </a:r>
          </a:p>
          <a:p>
            <a:pPr algn="l">
              <a:lnSpc>
                <a:spcPts val="1820"/>
              </a:lnSpc>
            </a:pPr>
            <a:r>
              <a:rPr lang="ja-JP" altLang="en-US" sz="1400" dirty="0" smtClean="0">
                <a:solidFill>
                  <a:srgbClr val="000000"/>
                </a:solidFill>
                <a:latin typeface="HG丸ｺﾞｼｯｸM-PRO"/>
                <a:ea typeface="HG丸ｺﾞｼｯｸM-PRO"/>
                <a:cs typeface="HG丸ｺﾞｼｯｸM-PRO"/>
              </a:rPr>
              <a:t>小学校</a:t>
            </a:r>
            <a:r>
              <a:rPr lang="en-US" altLang="ja-JP" sz="1400" dirty="0" smtClean="0">
                <a:solidFill>
                  <a:srgbClr val="000000"/>
                </a:solidFill>
                <a:latin typeface="HG丸ｺﾞｼｯｸM-PRO"/>
                <a:ea typeface="HG丸ｺﾞｼｯｸM-PRO"/>
                <a:cs typeface="HG丸ｺﾞｼｯｸM-PRO"/>
              </a:rPr>
              <a:t>5</a:t>
            </a:r>
            <a:r>
              <a:rPr lang="ja-JP" altLang="en-US" sz="1400" dirty="0" smtClean="0">
                <a:solidFill>
                  <a:srgbClr val="000000"/>
                </a:solidFill>
                <a:latin typeface="HG丸ｺﾞｼｯｸM-PRO"/>
                <a:ea typeface="HG丸ｺﾞｼｯｸM-PRO"/>
                <a:cs typeface="HG丸ｺﾞｼｯｸM-PRO"/>
              </a:rPr>
              <a:t>・</a:t>
            </a:r>
            <a:r>
              <a:rPr lang="en-US" altLang="ja-JP" sz="1400" dirty="0" smtClean="0">
                <a:solidFill>
                  <a:srgbClr val="000000"/>
                </a:solidFill>
                <a:latin typeface="HG丸ｺﾞｼｯｸM-PRO"/>
                <a:ea typeface="HG丸ｺﾞｼｯｸM-PRO"/>
                <a:cs typeface="HG丸ｺﾞｼｯｸM-PRO"/>
              </a:rPr>
              <a:t>6</a:t>
            </a:r>
            <a:r>
              <a:rPr lang="ja-JP" altLang="en-US" sz="1400" dirty="0" smtClean="0">
                <a:solidFill>
                  <a:srgbClr val="000000"/>
                </a:solidFill>
                <a:latin typeface="HG丸ｺﾞｼｯｸM-PRO"/>
                <a:ea typeface="HG丸ｺﾞｼｯｸM-PRO"/>
                <a:cs typeface="HG丸ｺﾞｼｯｸM-PRO"/>
              </a:rPr>
              <a:t>年生合同で実施する場合の内訳（概算）</a:t>
            </a:r>
          </a:p>
          <a:p>
            <a:pPr algn="l">
              <a:lnSpc>
                <a:spcPts val="1820"/>
              </a:lnSpc>
            </a:pPr>
            <a:r>
              <a:rPr lang="ja-JP" altLang="en-US" sz="1200" dirty="0" smtClean="0">
                <a:solidFill>
                  <a:srgbClr val="000000"/>
                </a:solidFill>
                <a:latin typeface="HG丸ｺﾞｼｯｸM-PRO"/>
                <a:ea typeface="HG丸ｺﾞｼｯｸM-PRO"/>
                <a:cs typeface="HG丸ｺﾞｼｯｸM-PRO"/>
              </a:rPr>
              <a:t>講師料：</a:t>
            </a:r>
            <a:r>
              <a:rPr lang="en-US" altLang="ja-JP" sz="1200" dirty="0" smtClean="0">
                <a:solidFill>
                  <a:srgbClr val="000000"/>
                </a:solidFill>
                <a:latin typeface="HG丸ｺﾞｼｯｸM-PRO"/>
                <a:ea typeface="HG丸ｺﾞｼｯｸM-PRO"/>
                <a:cs typeface="HG丸ｺﾞｼｯｸM-PRO"/>
              </a:rPr>
              <a:t>19</a:t>
            </a:r>
            <a:r>
              <a:rPr lang="ja-JP" altLang="en-US" sz="1200" dirty="0" smtClean="0">
                <a:solidFill>
                  <a:srgbClr val="000000"/>
                </a:solidFill>
                <a:latin typeface="HG丸ｺﾞｼｯｸM-PRO"/>
                <a:ea typeface="HG丸ｺﾞｼｯｸM-PRO"/>
                <a:cs typeface="HG丸ｺﾞｼｯｸM-PRO"/>
              </a:rPr>
              <a:t>万円</a:t>
            </a:r>
            <a:endParaRPr lang="en-US" altLang="ja-JP" sz="1200" dirty="0" smtClean="0">
              <a:solidFill>
                <a:srgbClr val="000000"/>
              </a:solidFill>
              <a:latin typeface="HG丸ｺﾞｼｯｸM-PRO"/>
              <a:ea typeface="HG丸ｺﾞｼｯｸM-PRO"/>
              <a:cs typeface="HG丸ｺﾞｼｯｸM-PRO"/>
            </a:endParaRPr>
          </a:p>
          <a:p>
            <a:pPr algn="l">
              <a:lnSpc>
                <a:spcPts val="1820"/>
              </a:lnSpc>
            </a:pPr>
            <a:r>
              <a:rPr lang="ja-JP" altLang="en-US" sz="1200" dirty="0" smtClean="0">
                <a:solidFill>
                  <a:srgbClr val="000000"/>
                </a:solidFill>
                <a:latin typeface="HG丸ｺﾞｼｯｸM-PRO"/>
                <a:ea typeface="HG丸ｺﾞｼｯｸM-PRO"/>
                <a:cs typeface="HG丸ｺﾞｼｯｸM-PRO"/>
              </a:rPr>
              <a:t>（ファシリテーター：</a:t>
            </a:r>
            <a:r>
              <a:rPr lang="en-US" altLang="ja-JP" sz="1200" dirty="0" smtClean="0">
                <a:solidFill>
                  <a:srgbClr val="000000"/>
                </a:solidFill>
                <a:latin typeface="HG丸ｺﾞｼｯｸM-PRO"/>
                <a:ea typeface="HG丸ｺﾞｼｯｸM-PRO"/>
                <a:cs typeface="HG丸ｺﾞｼｯｸM-PRO"/>
              </a:rPr>
              <a:t>10</a:t>
            </a:r>
            <a:r>
              <a:rPr lang="ja-JP" altLang="en-US" sz="1200" dirty="0" smtClean="0">
                <a:solidFill>
                  <a:srgbClr val="000000"/>
                </a:solidFill>
                <a:latin typeface="HG丸ｺﾞｼｯｸM-PRO"/>
                <a:ea typeface="HG丸ｺﾞｼｯｸM-PRO"/>
                <a:cs typeface="HG丸ｺﾞｼｯｸM-PRO"/>
              </a:rPr>
              <a:t>万円、サポーター</a:t>
            </a:r>
            <a:r>
              <a:rPr lang="en-US" altLang="ja-JP" sz="1200" dirty="0" smtClean="0">
                <a:solidFill>
                  <a:srgbClr val="000000"/>
                </a:solidFill>
                <a:latin typeface="HG丸ｺﾞｼｯｸM-PRO"/>
                <a:ea typeface="HG丸ｺﾞｼｯｸM-PRO"/>
                <a:cs typeface="HG丸ｺﾞｼｯｸM-PRO"/>
              </a:rPr>
              <a:t>3</a:t>
            </a:r>
            <a:r>
              <a:rPr lang="ja-JP" altLang="en-US" sz="1200" dirty="0" smtClean="0">
                <a:solidFill>
                  <a:srgbClr val="000000"/>
                </a:solidFill>
                <a:latin typeface="HG丸ｺﾞｼｯｸM-PRO"/>
                <a:ea typeface="HG丸ｺﾞｼｯｸM-PRO"/>
                <a:cs typeface="HG丸ｺﾞｼｯｸM-PRO"/>
              </a:rPr>
              <a:t>名：</a:t>
            </a:r>
            <a:r>
              <a:rPr lang="en-US" altLang="ja-JP" sz="1200" dirty="0" smtClean="0">
                <a:solidFill>
                  <a:srgbClr val="000000"/>
                </a:solidFill>
                <a:latin typeface="HG丸ｺﾞｼｯｸM-PRO"/>
                <a:ea typeface="HG丸ｺﾞｼｯｸM-PRO"/>
                <a:cs typeface="HG丸ｺﾞｼｯｸM-PRO"/>
              </a:rPr>
              <a:t>3</a:t>
            </a:r>
            <a:r>
              <a:rPr lang="ja-JP" altLang="en-US" sz="1200" dirty="0" smtClean="0">
                <a:solidFill>
                  <a:srgbClr val="000000"/>
                </a:solidFill>
                <a:latin typeface="HG丸ｺﾞｼｯｸM-PRO"/>
                <a:ea typeface="HG丸ｺﾞｼｯｸM-PRO"/>
                <a:cs typeface="HG丸ｺﾞｼｯｸM-PRO"/>
              </a:rPr>
              <a:t>万円</a:t>
            </a:r>
            <a:r>
              <a:rPr lang="en-US" altLang="ja-JP" sz="1200" dirty="0" smtClean="0">
                <a:solidFill>
                  <a:srgbClr val="000000"/>
                </a:solidFill>
                <a:latin typeface="HG丸ｺﾞｼｯｸM-PRO"/>
                <a:ea typeface="HG丸ｺﾞｼｯｸM-PRO"/>
                <a:cs typeface="HG丸ｺﾞｼｯｸM-PRO"/>
              </a:rPr>
              <a:t>×3</a:t>
            </a:r>
            <a:r>
              <a:rPr lang="ja-JP" altLang="en-US" sz="1200" dirty="0" smtClean="0">
                <a:solidFill>
                  <a:srgbClr val="000000"/>
                </a:solidFill>
                <a:latin typeface="HG丸ｺﾞｼｯｸM-PRO"/>
                <a:ea typeface="HG丸ｺﾞｼｯｸM-PRO"/>
                <a:cs typeface="HG丸ｺﾞｼｯｸM-PRO"/>
              </a:rPr>
              <a:t>）</a:t>
            </a:r>
          </a:p>
          <a:p>
            <a:pPr algn="l">
              <a:lnSpc>
                <a:spcPts val="1820"/>
              </a:lnSpc>
            </a:pPr>
            <a:r>
              <a:rPr lang="ja-JP" altLang="en-US" sz="1200" dirty="0" smtClean="0">
                <a:solidFill>
                  <a:srgbClr val="000000"/>
                </a:solidFill>
                <a:latin typeface="HG丸ｺﾞｼｯｸM-PRO"/>
                <a:ea typeface="HG丸ｺﾞｼｯｸM-PRO"/>
                <a:cs typeface="HG丸ｺﾞｼｯｸM-PRO"/>
              </a:rPr>
              <a:t>教材費：</a:t>
            </a:r>
            <a:r>
              <a:rPr lang="en-US" altLang="ja-JP" sz="1200" dirty="0" smtClean="0">
                <a:solidFill>
                  <a:srgbClr val="000000"/>
                </a:solidFill>
                <a:latin typeface="HG丸ｺﾞｼｯｸM-PRO"/>
                <a:ea typeface="HG丸ｺﾞｼｯｸM-PRO"/>
                <a:cs typeface="HG丸ｺﾞｼｯｸM-PRO"/>
              </a:rPr>
              <a:t>10</a:t>
            </a:r>
            <a:r>
              <a:rPr lang="ja-JP" altLang="en-US" sz="1200" dirty="0" smtClean="0">
                <a:solidFill>
                  <a:srgbClr val="000000"/>
                </a:solidFill>
                <a:latin typeface="HG丸ｺﾞｼｯｸM-PRO"/>
                <a:ea typeface="HG丸ｺﾞｼｯｸM-PRO"/>
                <a:cs typeface="HG丸ｺﾞｼｯｸM-PRO"/>
              </a:rPr>
              <a:t>万円（</a:t>
            </a:r>
            <a:r>
              <a:rPr lang="en-US" altLang="ja-JP" sz="1200" dirty="0" smtClean="0">
                <a:solidFill>
                  <a:srgbClr val="000000"/>
                </a:solidFill>
                <a:latin typeface="HG丸ｺﾞｼｯｸM-PRO"/>
                <a:ea typeface="HG丸ｺﾞｼｯｸM-PRO"/>
                <a:cs typeface="HG丸ｺﾞｼｯｸM-PRO"/>
              </a:rPr>
              <a:t>100</a:t>
            </a:r>
            <a:r>
              <a:rPr lang="ja-JP" altLang="en-US" sz="1200" dirty="0" smtClean="0">
                <a:solidFill>
                  <a:srgbClr val="000000"/>
                </a:solidFill>
                <a:latin typeface="HG丸ｺﾞｼｯｸM-PRO"/>
                <a:ea typeface="HG丸ｺﾞｼｯｸM-PRO"/>
                <a:cs typeface="HG丸ｺﾞｼｯｸM-PRO"/>
              </a:rPr>
              <a:t>人）</a:t>
            </a:r>
          </a:p>
          <a:p>
            <a:pPr algn="l">
              <a:lnSpc>
                <a:spcPts val="1820"/>
              </a:lnSpc>
            </a:pPr>
            <a:r>
              <a:rPr lang="ja-JP" altLang="en-US" sz="1200" dirty="0" smtClean="0">
                <a:solidFill>
                  <a:srgbClr val="000000"/>
                </a:solidFill>
                <a:latin typeface="HG丸ｺﾞｼｯｸM-PRO"/>
                <a:ea typeface="HG丸ｺﾞｼｯｸM-PRO"/>
                <a:cs typeface="HG丸ｺﾞｼｯｸM-PRO"/>
              </a:rPr>
              <a:t>事前打ち合わせ・交通費・報告書作成等諸経費：</a:t>
            </a:r>
            <a:r>
              <a:rPr lang="en-US" altLang="ja-JP" sz="1200" dirty="0" smtClean="0">
                <a:solidFill>
                  <a:srgbClr val="000000"/>
                </a:solidFill>
                <a:latin typeface="HG丸ｺﾞｼｯｸM-PRO"/>
                <a:ea typeface="HG丸ｺﾞｼｯｸM-PRO"/>
                <a:cs typeface="HG丸ｺﾞｼｯｸM-PRO"/>
              </a:rPr>
              <a:t>5〜10</a:t>
            </a:r>
            <a:r>
              <a:rPr lang="ja-JP" altLang="en-US" sz="1200" dirty="0" smtClean="0">
                <a:solidFill>
                  <a:srgbClr val="000000"/>
                </a:solidFill>
                <a:latin typeface="HG丸ｺﾞｼｯｸM-PRO"/>
                <a:ea typeface="HG丸ｺﾞｼｯｸM-PRO"/>
                <a:cs typeface="HG丸ｺﾞｼｯｸM-PRO"/>
              </a:rPr>
              <a:t>万円 その他雑費</a:t>
            </a:r>
          </a:p>
        </p:txBody>
      </p:sp>
      <p:pic>
        <p:nvPicPr>
          <p:cNvPr id="9" name="図 8" descr="100persons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112" y="4504721"/>
            <a:ext cx="3018207" cy="1814517"/>
          </a:xfrm>
          <a:prstGeom prst="rect">
            <a:avLst/>
          </a:prstGeom>
        </p:spPr>
      </p:pic>
    </p:spTree>
    <p:extLst>
      <p:ext uri="{BB962C8B-B14F-4D97-AF65-F5344CB8AC3E}">
        <p14:creationId xmlns:p14="http://schemas.microsoft.com/office/powerpoint/2010/main" val="49437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391195"/>
            <a:ext cx="8420100" cy="685472"/>
          </a:xfrm>
        </p:spPr>
        <p:txBody>
          <a:bodyPr>
            <a:noAutofit/>
          </a:bodyPr>
          <a:lstStyle/>
          <a:p>
            <a:r>
              <a:rPr lang="ja-JP" altLang="en-US" sz="3200" dirty="0" smtClean="0">
                <a:latin typeface="HGP創英角ｺﾞｼｯｸUB"/>
                <a:ea typeface="HGP創英角ｺﾞｼｯｸUB"/>
                <a:cs typeface="HGP創英角ｺﾞｼｯｸUB"/>
              </a:rPr>
              <a:t>サポート後の流れ</a:t>
            </a:r>
          </a:p>
        </p:txBody>
      </p:sp>
      <p:sp>
        <p:nvSpPr>
          <p:cNvPr id="7" name="サブタイトル 2"/>
          <p:cNvSpPr txBox="1">
            <a:spLocks/>
          </p:cNvSpPr>
          <p:nvPr/>
        </p:nvSpPr>
        <p:spPr>
          <a:xfrm>
            <a:off x="443941" y="1437619"/>
            <a:ext cx="2726700" cy="381873"/>
          </a:xfrm>
          <a:prstGeom prst="rect">
            <a:avLst/>
          </a:prstGeom>
          <a:solidFill>
            <a:schemeClr val="tx2">
              <a:lumMod val="20000"/>
              <a:lumOff val="80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2120"/>
              </a:lnSpc>
            </a:pPr>
            <a:r>
              <a:rPr lang="ja-JP" altLang="en-US" sz="1800" dirty="0" smtClean="0">
                <a:solidFill>
                  <a:srgbClr val="000000"/>
                </a:solidFill>
                <a:latin typeface="HG丸ｺﾞｼｯｸM-PRO"/>
                <a:ea typeface="HG丸ｺﾞｼｯｸM-PRO"/>
                <a:cs typeface="HG丸ｺﾞｼｯｸM-PRO"/>
              </a:rPr>
              <a:t>お申し込み後</a:t>
            </a:r>
          </a:p>
        </p:txBody>
      </p:sp>
      <p:sp>
        <p:nvSpPr>
          <p:cNvPr id="8" name="サブタイトル 2"/>
          <p:cNvSpPr txBox="1">
            <a:spLocks/>
          </p:cNvSpPr>
          <p:nvPr/>
        </p:nvSpPr>
        <p:spPr>
          <a:xfrm>
            <a:off x="443940" y="1905934"/>
            <a:ext cx="2726701" cy="33690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1820"/>
              </a:lnSpc>
            </a:pPr>
            <a:r>
              <a:rPr lang="ja-JP" altLang="en-US" sz="1400" dirty="0">
                <a:solidFill>
                  <a:srgbClr val="000000"/>
                </a:solidFill>
                <a:latin typeface="HG丸ｺﾞｼｯｸM-PRO"/>
                <a:ea typeface="HG丸ｺﾞｼｯｸM-PRO"/>
                <a:cs typeface="HG丸ｺﾞｼｯｸM-PRO"/>
              </a:rPr>
              <a:t>実施校と実施計画書を郵送</a:t>
            </a:r>
            <a:endParaRPr lang="ja-JP" altLang="en-US" sz="1400" dirty="0" smtClean="0">
              <a:solidFill>
                <a:srgbClr val="000000"/>
              </a:solidFill>
              <a:latin typeface="HG丸ｺﾞｼｯｸM-PRO"/>
              <a:ea typeface="HG丸ｺﾞｼｯｸM-PRO"/>
              <a:cs typeface="HG丸ｺﾞｼｯｸM-PRO"/>
            </a:endParaRPr>
          </a:p>
        </p:txBody>
      </p:sp>
      <p:sp>
        <p:nvSpPr>
          <p:cNvPr id="9" name="サブタイトル 2"/>
          <p:cNvSpPr txBox="1">
            <a:spLocks/>
          </p:cNvSpPr>
          <p:nvPr/>
        </p:nvSpPr>
        <p:spPr>
          <a:xfrm>
            <a:off x="3505765" y="1437619"/>
            <a:ext cx="2726700" cy="381873"/>
          </a:xfrm>
          <a:prstGeom prst="rect">
            <a:avLst/>
          </a:prstGeom>
          <a:solidFill>
            <a:schemeClr val="tx2">
              <a:lumMod val="20000"/>
              <a:lumOff val="80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2120"/>
              </a:lnSpc>
            </a:pPr>
            <a:r>
              <a:rPr lang="ja-JP" altLang="en-US" sz="1800" dirty="0">
                <a:solidFill>
                  <a:srgbClr val="000000"/>
                </a:solidFill>
                <a:latin typeface="HG丸ｺﾞｼｯｸM-PRO"/>
                <a:ea typeface="HG丸ｺﾞｼｯｸM-PRO"/>
                <a:cs typeface="HG丸ｺﾞｼｯｸM-PRO"/>
              </a:rPr>
              <a:t>実施後</a:t>
            </a:r>
          </a:p>
        </p:txBody>
      </p:sp>
      <p:sp>
        <p:nvSpPr>
          <p:cNvPr id="10" name="サブタイトル 2"/>
          <p:cNvSpPr txBox="1">
            <a:spLocks/>
          </p:cNvSpPr>
          <p:nvPr/>
        </p:nvSpPr>
        <p:spPr>
          <a:xfrm>
            <a:off x="3505764" y="1905933"/>
            <a:ext cx="2726701" cy="58010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1820"/>
              </a:lnSpc>
            </a:pPr>
            <a:r>
              <a:rPr lang="ja-JP" altLang="en-US" sz="1400" dirty="0">
                <a:solidFill>
                  <a:srgbClr val="000000"/>
                </a:solidFill>
                <a:latin typeface="HG丸ｺﾞｼｯｸM-PRO"/>
                <a:ea typeface="HG丸ｺﾞｼｯｸM-PRO"/>
                <a:cs typeface="HG丸ｺﾞｼｯｸM-PRO"/>
              </a:rPr>
              <a:t>活動報告書と子どもたちの手紙を郵送</a:t>
            </a:r>
            <a:endParaRPr lang="ja-JP" altLang="en-US" sz="1400" dirty="0" smtClean="0">
              <a:solidFill>
                <a:srgbClr val="000000"/>
              </a:solidFill>
              <a:latin typeface="HG丸ｺﾞｼｯｸM-PRO"/>
              <a:ea typeface="HG丸ｺﾞｼｯｸM-PRO"/>
              <a:cs typeface="HG丸ｺﾞｼｯｸM-PRO"/>
            </a:endParaRPr>
          </a:p>
        </p:txBody>
      </p:sp>
      <p:pic>
        <p:nvPicPr>
          <p:cNvPr id="3" name="図 2" descr="report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826" y="2585120"/>
            <a:ext cx="2663651" cy="1606692"/>
          </a:xfrm>
          <a:prstGeom prst="rect">
            <a:avLst/>
          </a:prstGeom>
        </p:spPr>
      </p:pic>
      <p:sp>
        <p:nvSpPr>
          <p:cNvPr id="13" name="サブタイトル 2"/>
          <p:cNvSpPr txBox="1">
            <a:spLocks/>
          </p:cNvSpPr>
          <p:nvPr/>
        </p:nvSpPr>
        <p:spPr>
          <a:xfrm>
            <a:off x="6648654" y="1437619"/>
            <a:ext cx="2726700" cy="381873"/>
          </a:xfrm>
          <a:prstGeom prst="rect">
            <a:avLst/>
          </a:prstGeom>
          <a:solidFill>
            <a:schemeClr val="tx2">
              <a:lumMod val="20000"/>
              <a:lumOff val="80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2120"/>
              </a:lnSpc>
            </a:pPr>
            <a:r>
              <a:rPr lang="ja-JP" altLang="en-US" sz="1800" dirty="0" smtClean="0">
                <a:solidFill>
                  <a:srgbClr val="000000"/>
                </a:solidFill>
                <a:latin typeface="HG丸ｺﾞｼｯｸM-PRO"/>
                <a:ea typeface="HG丸ｺﾞｼｯｸM-PRO"/>
                <a:cs typeface="HG丸ｺﾞｼｯｸM-PRO"/>
              </a:rPr>
              <a:t>定期的に</a:t>
            </a:r>
            <a:endParaRPr lang="ja-JP" altLang="en-US" sz="1800" dirty="0">
              <a:solidFill>
                <a:srgbClr val="000000"/>
              </a:solidFill>
              <a:latin typeface="HG丸ｺﾞｼｯｸM-PRO"/>
              <a:ea typeface="HG丸ｺﾞｼｯｸM-PRO"/>
              <a:cs typeface="HG丸ｺﾞｼｯｸM-PRO"/>
            </a:endParaRPr>
          </a:p>
        </p:txBody>
      </p:sp>
      <p:sp>
        <p:nvSpPr>
          <p:cNvPr id="14" name="サブタイトル 2"/>
          <p:cNvSpPr txBox="1">
            <a:spLocks/>
          </p:cNvSpPr>
          <p:nvPr/>
        </p:nvSpPr>
        <p:spPr>
          <a:xfrm>
            <a:off x="6648653" y="1905933"/>
            <a:ext cx="2726701" cy="58010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1820"/>
              </a:lnSpc>
            </a:pPr>
            <a:r>
              <a:rPr lang="ja-JP" altLang="en-US" sz="1400" dirty="0">
                <a:solidFill>
                  <a:srgbClr val="000000"/>
                </a:solidFill>
                <a:latin typeface="HG丸ｺﾞｼｯｸM-PRO"/>
                <a:ea typeface="HG丸ｺﾞｼｯｸM-PRO"/>
                <a:cs typeface="HG丸ｺﾞｼｯｸM-PRO"/>
              </a:rPr>
              <a:t>継続へのご案内と経過報告書のお届け</a:t>
            </a:r>
            <a:endParaRPr lang="ja-JP" altLang="en-US" sz="1400" dirty="0" smtClean="0">
              <a:solidFill>
                <a:srgbClr val="000000"/>
              </a:solidFill>
              <a:latin typeface="HG丸ｺﾞｼｯｸM-PRO"/>
              <a:ea typeface="HG丸ｺﾞｼｯｸM-PRO"/>
              <a:cs typeface="HG丸ｺﾞｼｯｸM-PRO"/>
            </a:endParaRPr>
          </a:p>
        </p:txBody>
      </p:sp>
      <p:pic>
        <p:nvPicPr>
          <p:cNvPr id="4" name="図 3" descr="report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7611" y="2585120"/>
            <a:ext cx="2663651" cy="1606692"/>
          </a:xfrm>
          <a:prstGeom prst="rect">
            <a:avLst/>
          </a:prstGeom>
        </p:spPr>
      </p:pic>
      <p:sp>
        <p:nvSpPr>
          <p:cNvPr id="15" name="タイトル 1"/>
          <p:cNvSpPr txBox="1">
            <a:spLocks/>
          </p:cNvSpPr>
          <p:nvPr/>
        </p:nvSpPr>
        <p:spPr>
          <a:xfrm>
            <a:off x="443940" y="4526778"/>
            <a:ext cx="9067981" cy="18864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r>
              <a:rPr lang="ja-JP" altLang="en-US" sz="2800" dirty="0">
                <a:latin typeface="HGP創英角ｺﾞｼｯｸUB"/>
                <a:ea typeface="HGP創英角ｺﾞｼｯｸUB"/>
                <a:cs typeface="HGP創英角ｺﾞｼｯｸUB"/>
              </a:rPr>
              <a:t>どうかあなたのサポートで、</a:t>
            </a:r>
          </a:p>
          <a:p>
            <a:r>
              <a:rPr lang="ja-JP" altLang="en-US" sz="2800" dirty="0">
                <a:latin typeface="HGP創英角ｺﾞｼｯｸUB"/>
                <a:ea typeface="HGP創英角ｺﾞｼｯｸUB"/>
                <a:cs typeface="HGP創英角ｺﾞｼｯｸUB"/>
              </a:rPr>
              <a:t>多くの子ども達に「自分の力で未来を切り拓く意欲と希望」を与えてください</a:t>
            </a:r>
            <a:r>
              <a:rPr lang="ja-JP" altLang="en-US" sz="2800" dirty="0" smtClean="0">
                <a:latin typeface="HGP創英角ｺﾞｼｯｸUB"/>
                <a:ea typeface="HGP創英角ｺﾞｼｯｸUB"/>
                <a:cs typeface="HGP創英角ｺﾞｼｯｸUB"/>
              </a:rPr>
              <a:t>！</a:t>
            </a:r>
            <a:endParaRPr lang="en-US" altLang="ja-JP" sz="2800" dirty="0" smtClean="0">
              <a:latin typeface="HGP創英角ｺﾞｼｯｸUB"/>
              <a:ea typeface="HGP創英角ｺﾞｼｯｸUB"/>
              <a:cs typeface="HGP創英角ｺﾞｼｯｸUB"/>
            </a:endParaRPr>
          </a:p>
          <a:p>
            <a:endParaRPr lang="en-US" altLang="ja-JP" sz="2800" dirty="0" smtClean="0">
              <a:latin typeface="HGP創英角ｺﾞｼｯｸUB"/>
              <a:ea typeface="HGP創英角ｺﾞｼｯｸUB"/>
              <a:cs typeface="HGP創英角ｺﾞｼｯｸUB"/>
            </a:endParaRPr>
          </a:p>
          <a:p>
            <a:r>
              <a:rPr lang="ja-JP" altLang="en-US" sz="2200" dirty="0" smtClean="0">
                <a:latin typeface="HG丸ｺﾞｼｯｸM-PRO"/>
                <a:ea typeface="HG丸ｺﾞｼｯｸM-PRO"/>
                <a:cs typeface="HGP創英角ｺﾞｼｯｸUB"/>
              </a:rPr>
              <a:t>よろしくお願いします。</a:t>
            </a:r>
          </a:p>
        </p:txBody>
      </p:sp>
      <p:sp>
        <p:nvSpPr>
          <p:cNvPr id="5" name="円/楕円 4"/>
          <p:cNvSpPr/>
          <p:nvPr/>
        </p:nvSpPr>
        <p:spPr>
          <a:xfrm>
            <a:off x="9163050" y="6193135"/>
            <a:ext cx="423305" cy="423305"/>
          </a:xfrm>
          <a:prstGeom prst="ellipse">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140"/>
              </a:lnSpc>
            </a:pPr>
            <a:r>
              <a:rPr kumimoji="1" lang="en-US" altLang="ja-JP" sz="1200" dirty="0" smtClean="0">
                <a:solidFill>
                  <a:srgbClr val="000000"/>
                </a:solidFill>
                <a:latin typeface="ヒラギノ丸ゴ Pro W4"/>
                <a:ea typeface="ヒラギノ丸ゴ Pro W4"/>
                <a:cs typeface="ヒラギノ丸ゴ Pro W4"/>
              </a:rPr>
              <a:t>15</a:t>
            </a:r>
            <a:endParaRPr kumimoji="1" lang="ja-JP" altLang="en-US" sz="1200" dirty="0">
              <a:solidFill>
                <a:srgbClr val="000000"/>
              </a:solidFill>
              <a:latin typeface="ヒラギノ丸ゴ Pro W4"/>
              <a:ea typeface="ヒラギノ丸ゴ Pro W4"/>
              <a:cs typeface="ヒラギノ丸ゴ Pro W4"/>
            </a:endParaRPr>
          </a:p>
        </p:txBody>
      </p:sp>
    </p:spTree>
    <p:extLst>
      <p:ext uri="{BB962C8B-B14F-4D97-AF65-F5344CB8AC3E}">
        <p14:creationId xmlns:p14="http://schemas.microsoft.com/office/powerpoint/2010/main" val="4287975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391195"/>
            <a:ext cx="8420100" cy="685472"/>
          </a:xfrm>
        </p:spPr>
        <p:txBody>
          <a:bodyPr>
            <a:noAutofit/>
          </a:bodyPr>
          <a:lstStyle/>
          <a:p>
            <a:r>
              <a:rPr lang="ja-JP" altLang="en-US" sz="3200" dirty="0" smtClean="0">
                <a:latin typeface="HGP創英角ｺﾞｼｯｸUB"/>
                <a:ea typeface="HGP創英角ｺﾞｼｯｸUB"/>
                <a:cs typeface="HGP創英角ｺﾞｼｯｸUB"/>
              </a:rPr>
              <a:t>みらい育</a:t>
            </a:r>
          </a:p>
        </p:txBody>
      </p:sp>
      <p:sp>
        <p:nvSpPr>
          <p:cNvPr id="5" name="円/楕円 4"/>
          <p:cNvSpPr/>
          <p:nvPr/>
        </p:nvSpPr>
        <p:spPr>
          <a:xfrm>
            <a:off x="9163050" y="6193135"/>
            <a:ext cx="423305" cy="423305"/>
          </a:xfrm>
          <a:prstGeom prst="ellipse">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140"/>
              </a:lnSpc>
            </a:pPr>
            <a:r>
              <a:rPr kumimoji="1" lang="en-US" altLang="ja-JP" sz="1200" dirty="0" smtClean="0">
                <a:solidFill>
                  <a:srgbClr val="000000"/>
                </a:solidFill>
                <a:latin typeface="ヒラギノ丸ゴ Pro W4"/>
                <a:ea typeface="ヒラギノ丸ゴ Pro W4"/>
                <a:cs typeface="ヒラギノ丸ゴ Pro W4"/>
              </a:rPr>
              <a:t>16</a:t>
            </a:r>
            <a:endParaRPr kumimoji="1" lang="ja-JP" altLang="en-US" sz="1200" dirty="0">
              <a:solidFill>
                <a:srgbClr val="000000"/>
              </a:solidFill>
              <a:latin typeface="ヒラギノ丸ゴ Pro W4"/>
              <a:ea typeface="ヒラギノ丸ゴ Pro W4"/>
              <a:cs typeface="ヒラギノ丸ゴ Pro W4"/>
            </a:endParaRPr>
          </a:p>
        </p:txBody>
      </p:sp>
      <p:sp>
        <p:nvSpPr>
          <p:cNvPr id="7" name="サブタイトル 2"/>
          <p:cNvSpPr txBox="1">
            <a:spLocks/>
          </p:cNvSpPr>
          <p:nvPr/>
        </p:nvSpPr>
        <p:spPr>
          <a:xfrm>
            <a:off x="660122" y="1203427"/>
            <a:ext cx="8607412" cy="139970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2120"/>
              </a:lnSpc>
            </a:pPr>
            <a:r>
              <a:rPr lang="ja-JP" altLang="en-US" sz="1600" dirty="0" smtClean="0">
                <a:solidFill>
                  <a:srgbClr val="000000"/>
                </a:solidFill>
                <a:latin typeface="HG丸ｺﾞｼｯｸM-PRO"/>
                <a:ea typeface="HG丸ｺﾞｼｯｸM-PRO"/>
                <a:cs typeface="HG丸ｺﾞｼｯｸM-PRO"/>
              </a:rPr>
              <a:t>環境や貧富の差など関係なくすべ子どもたちを対象に、</a:t>
            </a:r>
          </a:p>
          <a:p>
            <a:pPr>
              <a:lnSpc>
                <a:spcPts val="2120"/>
              </a:lnSpc>
            </a:pPr>
            <a:r>
              <a:rPr lang="ja-JP" altLang="en-US" sz="1600" dirty="0" smtClean="0">
                <a:solidFill>
                  <a:srgbClr val="000000"/>
                </a:solidFill>
                <a:latin typeface="HG丸ｺﾞｼｯｸM-PRO"/>
                <a:ea typeface="HG丸ｺﾞｼｯｸM-PRO"/>
                <a:cs typeface="HG丸ｺﾞｼｯｸM-PRO"/>
              </a:rPr>
              <a:t>自己肯定感と他者肯定感を育み、多様性を需要・共有するワークショップを行っています。</a:t>
            </a:r>
          </a:p>
          <a:p>
            <a:pPr>
              <a:lnSpc>
                <a:spcPts val="2120"/>
              </a:lnSpc>
            </a:pPr>
            <a:r>
              <a:rPr lang="en-US" altLang="ja-JP" sz="1600" dirty="0" smtClean="0">
                <a:solidFill>
                  <a:srgbClr val="000000"/>
                </a:solidFill>
                <a:latin typeface="HG丸ｺﾞｼｯｸM-PRO"/>
                <a:ea typeface="HG丸ｺﾞｼｯｸM-PRO"/>
                <a:cs typeface="HG丸ｺﾞｼｯｸM-PRO"/>
              </a:rPr>
              <a:t>AI</a:t>
            </a:r>
            <a:r>
              <a:rPr lang="ja-JP" altLang="en-US" sz="1600" dirty="0" smtClean="0">
                <a:solidFill>
                  <a:srgbClr val="000000"/>
                </a:solidFill>
                <a:latin typeface="HG丸ｺﾞｼｯｸM-PRO"/>
                <a:ea typeface="HG丸ｺﾞｼｯｸM-PRO"/>
                <a:cs typeface="HG丸ｺﾞｼｯｸM-PRO"/>
              </a:rPr>
              <a:t>にはできない意欲と創造性を育める社会を目指し、</a:t>
            </a:r>
          </a:p>
          <a:p>
            <a:pPr>
              <a:lnSpc>
                <a:spcPts val="2120"/>
              </a:lnSpc>
            </a:pPr>
            <a:r>
              <a:rPr lang="en-US" altLang="ja-JP" sz="1600" dirty="0" smtClean="0">
                <a:solidFill>
                  <a:srgbClr val="000000"/>
                </a:solidFill>
                <a:latin typeface="HG丸ｺﾞｼｯｸM-PRO"/>
                <a:ea typeface="HG丸ｺﾞｼｯｸM-PRO"/>
                <a:cs typeface="HG丸ｺﾞｼｯｸM-PRO"/>
              </a:rPr>
              <a:t>2012</a:t>
            </a:r>
            <a:r>
              <a:rPr lang="ja-JP" altLang="en-US" sz="1600" dirty="0" smtClean="0">
                <a:solidFill>
                  <a:srgbClr val="000000"/>
                </a:solidFill>
                <a:latin typeface="HG丸ｺﾞｼｯｸM-PRO"/>
                <a:ea typeface="HG丸ｺﾞｼｯｸM-PRO"/>
                <a:cs typeface="HG丸ｺﾞｼｯｸM-PRO"/>
              </a:rPr>
              <a:t>年から活動している株式会社あおむしの教育事業部です。</a:t>
            </a:r>
          </a:p>
        </p:txBody>
      </p:sp>
      <p:pic>
        <p:nvPicPr>
          <p:cNvPr id="3" name="図 2" descr="sdg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029" y="2680544"/>
            <a:ext cx="3384582" cy="908323"/>
          </a:xfrm>
          <a:prstGeom prst="rect">
            <a:avLst/>
          </a:prstGeom>
        </p:spPr>
      </p:pic>
      <p:sp>
        <p:nvSpPr>
          <p:cNvPr id="6" name="サブタイトル 2"/>
          <p:cNvSpPr txBox="1">
            <a:spLocks/>
          </p:cNvSpPr>
          <p:nvPr/>
        </p:nvSpPr>
        <p:spPr>
          <a:xfrm>
            <a:off x="660123" y="4491054"/>
            <a:ext cx="4032785" cy="187716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1320"/>
              </a:lnSpc>
            </a:pPr>
            <a:r>
              <a:rPr lang="ja-JP" altLang="en-US" sz="1100" dirty="0">
                <a:solidFill>
                  <a:srgbClr val="000000"/>
                </a:solidFill>
                <a:latin typeface="HG丸ｺﾞｼｯｸM-PRO"/>
                <a:ea typeface="HG丸ｺﾞｼｯｸM-PRO"/>
                <a:cs typeface="HG丸ｺﾞｼｯｸM-PRO"/>
              </a:rPr>
              <a:t>ユネスコ世界会議併設ポスター展（文科省）採択 </a:t>
            </a:r>
            <a:r>
              <a:rPr lang="en-US" altLang="ja-JP" sz="1100" dirty="0">
                <a:solidFill>
                  <a:srgbClr val="000000"/>
                </a:solidFill>
                <a:latin typeface="HG丸ｺﾞｼｯｸM-PRO"/>
                <a:ea typeface="HG丸ｺﾞｼｯｸM-PRO"/>
                <a:cs typeface="HG丸ｺﾞｼｯｸM-PRO"/>
              </a:rPr>
              <a:t>【ESD】</a:t>
            </a:r>
          </a:p>
          <a:p>
            <a:pPr algn="l">
              <a:lnSpc>
                <a:spcPts val="1320"/>
              </a:lnSpc>
            </a:pPr>
            <a:r>
              <a:rPr lang="ja-JP" altLang="en-US" sz="1100" dirty="0">
                <a:solidFill>
                  <a:srgbClr val="000000"/>
                </a:solidFill>
                <a:latin typeface="HG丸ｺﾞｼｯｸM-PRO"/>
                <a:ea typeface="HG丸ｺﾞｼｯｸM-PRO"/>
                <a:cs typeface="HG丸ｺﾞｼｯｸM-PRO"/>
              </a:rPr>
              <a:t>徳島県三好市教育委員会 </a:t>
            </a:r>
            <a:r>
              <a:rPr lang="en-US" altLang="ja-JP" sz="1100" dirty="0">
                <a:solidFill>
                  <a:srgbClr val="000000"/>
                </a:solidFill>
                <a:latin typeface="HG丸ｺﾞｼｯｸM-PRO"/>
                <a:ea typeface="HG丸ｺﾞｼｯｸM-PRO"/>
                <a:cs typeface="HG丸ｺﾞｼｯｸM-PRO"/>
              </a:rPr>
              <a:t>【</a:t>
            </a:r>
            <a:r>
              <a:rPr lang="ja-JP" altLang="en-US" sz="1100" dirty="0">
                <a:solidFill>
                  <a:srgbClr val="000000"/>
                </a:solidFill>
                <a:latin typeface="HG丸ｺﾞｼｯｸM-PRO"/>
                <a:ea typeface="HG丸ｺﾞｼｯｸM-PRO"/>
                <a:cs typeface="HG丸ｺﾞｼｯｸM-PRO"/>
              </a:rPr>
              <a:t>教職員研修</a:t>
            </a:r>
            <a:r>
              <a:rPr lang="en-US" altLang="ja-JP" sz="1100" dirty="0">
                <a:solidFill>
                  <a:srgbClr val="000000"/>
                </a:solidFill>
                <a:latin typeface="HG丸ｺﾞｼｯｸM-PRO"/>
                <a:ea typeface="HG丸ｺﾞｼｯｸM-PRO"/>
                <a:cs typeface="HG丸ｺﾞｼｯｸM-PRO"/>
              </a:rPr>
              <a:t>】 【5</a:t>
            </a:r>
            <a:r>
              <a:rPr lang="ja-JP" altLang="en-US" sz="1100" dirty="0">
                <a:solidFill>
                  <a:srgbClr val="000000"/>
                </a:solidFill>
                <a:latin typeface="HG丸ｺﾞｼｯｸM-PRO"/>
                <a:ea typeface="HG丸ｺﾞｼｯｸM-PRO"/>
                <a:cs typeface="HG丸ｺﾞｼｯｸM-PRO"/>
              </a:rPr>
              <a:t>年生授業</a:t>
            </a:r>
            <a:r>
              <a:rPr lang="en-US" altLang="ja-JP" sz="1100" dirty="0">
                <a:solidFill>
                  <a:srgbClr val="000000"/>
                </a:solidFill>
                <a:latin typeface="HG丸ｺﾞｼｯｸM-PRO"/>
                <a:ea typeface="HG丸ｺﾞｼｯｸM-PRO"/>
                <a:cs typeface="HG丸ｺﾞｼｯｸM-PRO"/>
              </a:rPr>
              <a:t>】</a:t>
            </a:r>
          </a:p>
          <a:p>
            <a:pPr algn="l">
              <a:lnSpc>
                <a:spcPts val="1320"/>
              </a:lnSpc>
            </a:pPr>
            <a:r>
              <a:rPr lang="ja-JP" altLang="en-US" sz="1100" dirty="0">
                <a:solidFill>
                  <a:srgbClr val="000000"/>
                </a:solidFill>
                <a:latin typeface="HG丸ｺﾞｼｯｸM-PRO"/>
                <a:ea typeface="HG丸ｺﾞｼｯｸM-PRO"/>
                <a:cs typeface="HG丸ｺﾞｼｯｸM-PRO"/>
              </a:rPr>
              <a:t>横浜市立小学校 </a:t>
            </a:r>
            <a:r>
              <a:rPr lang="en-US" altLang="ja-JP" sz="1100" dirty="0">
                <a:solidFill>
                  <a:srgbClr val="000000"/>
                </a:solidFill>
                <a:latin typeface="HG丸ｺﾞｼｯｸM-PRO"/>
                <a:ea typeface="HG丸ｺﾞｼｯｸM-PRO"/>
                <a:cs typeface="HG丸ｺﾞｼｯｸM-PRO"/>
              </a:rPr>
              <a:t>【5</a:t>
            </a:r>
            <a:r>
              <a:rPr lang="ja-JP" altLang="en-US" sz="1100" dirty="0">
                <a:solidFill>
                  <a:srgbClr val="000000"/>
                </a:solidFill>
                <a:latin typeface="HG丸ｺﾞｼｯｸM-PRO"/>
                <a:ea typeface="HG丸ｺﾞｼｯｸM-PRO"/>
                <a:cs typeface="HG丸ｺﾞｼｯｸM-PRO"/>
              </a:rPr>
              <a:t>年生授業</a:t>
            </a:r>
            <a:r>
              <a:rPr lang="en-US" altLang="ja-JP" sz="1100" dirty="0">
                <a:solidFill>
                  <a:srgbClr val="000000"/>
                </a:solidFill>
                <a:latin typeface="HG丸ｺﾞｼｯｸM-PRO"/>
                <a:ea typeface="HG丸ｺﾞｼｯｸM-PRO"/>
                <a:cs typeface="HG丸ｺﾞｼｯｸM-PRO"/>
              </a:rPr>
              <a:t>】</a:t>
            </a:r>
          </a:p>
          <a:p>
            <a:pPr algn="l">
              <a:lnSpc>
                <a:spcPts val="1320"/>
              </a:lnSpc>
            </a:pPr>
            <a:r>
              <a:rPr lang="ja-JP" altLang="en-US" sz="1100" dirty="0">
                <a:solidFill>
                  <a:srgbClr val="000000"/>
                </a:solidFill>
                <a:latin typeface="HG丸ｺﾞｼｯｸM-PRO"/>
                <a:ea typeface="HG丸ｺﾞｼｯｸM-PRO"/>
                <a:cs typeface="HG丸ｺﾞｼｯｸM-PRO"/>
              </a:rPr>
              <a:t>愛媛県新居浜市立小学校</a:t>
            </a:r>
            <a:r>
              <a:rPr lang="en-US" altLang="ja-JP" sz="1100" dirty="0">
                <a:solidFill>
                  <a:srgbClr val="000000"/>
                </a:solidFill>
                <a:latin typeface="HG丸ｺﾞｼｯｸM-PRO"/>
                <a:ea typeface="HG丸ｺﾞｼｯｸM-PRO"/>
                <a:cs typeface="HG丸ｺﾞｼｯｸM-PRO"/>
              </a:rPr>
              <a:t>【5</a:t>
            </a:r>
            <a:r>
              <a:rPr lang="ja-JP" altLang="en-US" sz="1100" dirty="0">
                <a:solidFill>
                  <a:srgbClr val="000000"/>
                </a:solidFill>
                <a:latin typeface="HG丸ｺﾞｼｯｸM-PRO"/>
                <a:ea typeface="HG丸ｺﾞｼｯｸM-PRO"/>
                <a:cs typeface="HG丸ｺﾞｼｯｸM-PRO"/>
              </a:rPr>
              <a:t>・</a:t>
            </a:r>
            <a:r>
              <a:rPr lang="en-US" altLang="ja-JP" sz="1100" dirty="0">
                <a:solidFill>
                  <a:srgbClr val="000000"/>
                </a:solidFill>
                <a:latin typeface="HG丸ｺﾞｼｯｸM-PRO"/>
                <a:ea typeface="HG丸ｺﾞｼｯｸM-PRO"/>
                <a:cs typeface="HG丸ｺﾞｼｯｸM-PRO"/>
              </a:rPr>
              <a:t>6</a:t>
            </a:r>
            <a:r>
              <a:rPr lang="ja-JP" altLang="en-US" sz="1100" dirty="0">
                <a:solidFill>
                  <a:srgbClr val="000000"/>
                </a:solidFill>
                <a:latin typeface="HG丸ｺﾞｼｯｸM-PRO"/>
                <a:ea typeface="HG丸ｺﾞｼｯｸM-PRO"/>
                <a:cs typeface="HG丸ｺﾞｼｯｸM-PRO"/>
              </a:rPr>
              <a:t>年生授業</a:t>
            </a:r>
            <a:r>
              <a:rPr lang="en-US" altLang="ja-JP" sz="1100" dirty="0">
                <a:solidFill>
                  <a:srgbClr val="000000"/>
                </a:solidFill>
                <a:latin typeface="HG丸ｺﾞｼｯｸM-PRO"/>
                <a:ea typeface="HG丸ｺﾞｼｯｸM-PRO"/>
                <a:cs typeface="HG丸ｺﾞｼｯｸM-PRO"/>
              </a:rPr>
              <a:t>/</a:t>
            </a:r>
            <a:r>
              <a:rPr lang="ja-JP" altLang="en-US" sz="1100" dirty="0">
                <a:solidFill>
                  <a:srgbClr val="000000"/>
                </a:solidFill>
                <a:latin typeface="HG丸ｺﾞｼｯｸM-PRO"/>
                <a:ea typeface="HG丸ｺﾞｼｯｸM-PRO"/>
                <a:cs typeface="HG丸ｺﾞｼｯｸM-PRO"/>
              </a:rPr>
              <a:t>教職員研修</a:t>
            </a:r>
            <a:r>
              <a:rPr lang="en-US" altLang="ja-JP" sz="1100" dirty="0">
                <a:solidFill>
                  <a:srgbClr val="000000"/>
                </a:solidFill>
                <a:latin typeface="HG丸ｺﾞｼｯｸM-PRO"/>
                <a:ea typeface="HG丸ｺﾞｼｯｸM-PRO"/>
                <a:cs typeface="HG丸ｺﾞｼｯｸM-PRO"/>
              </a:rPr>
              <a:t>】</a:t>
            </a:r>
          </a:p>
          <a:p>
            <a:pPr algn="l">
              <a:lnSpc>
                <a:spcPts val="1320"/>
              </a:lnSpc>
            </a:pPr>
            <a:r>
              <a:rPr lang="ja-JP" altLang="en-US" sz="1100" dirty="0">
                <a:solidFill>
                  <a:srgbClr val="000000"/>
                </a:solidFill>
                <a:latin typeface="HG丸ｺﾞｼｯｸM-PRO"/>
                <a:ea typeface="HG丸ｺﾞｼｯｸM-PRO"/>
                <a:cs typeface="HG丸ｺﾞｼｯｸM-PRO"/>
              </a:rPr>
              <a:t>都内小学校 アフタースクール </a:t>
            </a:r>
            <a:r>
              <a:rPr lang="en-US" altLang="ja-JP" sz="1100" dirty="0">
                <a:solidFill>
                  <a:srgbClr val="000000"/>
                </a:solidFill>
                <a:latin typeface="HG丸ｺﾞｼｯｸM-PRO"/>
                <a:ea typeface="HG丸ｺﾞｼｯｸM-PRO"/>
                <a:cs typeface="HG丸ｺﾞｼｯｸM-PRO"/>
              </a:rPr>
              <a:t>【</a:t>
            </a:r>
            <a:r>
              <a:rPr lang="ja-JP" altLang="en-US" sz="1100" dirty="0">
                <a:solidFill>
                  <a:srgbClr val="000000"/>
                </a:solidFill>
                <a:latin typeface="HG丸ｺﾞｼｯｸM-PRO"/>
                <a:ea typeface="HG丸ｺﾞｼｯｸM-PRO"/>
                <a:cs typeface="HG丸ｺﾞｼｯｸM-PRO"/>
              </a:rPr>
              <a:t>学習プログラム</a:t>
            </a:r>
            <a:r>
              <a:rPr lang="en-US" altLang="ja-JP" sz="1100" dirty="0">
                <a:solidFill>
                  <a:srgbClr val="000000"/>
                </a:solidFill>
                <a:latin typeface="HG丸ｺﾞｼｯｸM-PRO"/>
                <a:ea typeface="HG丸ｺﾞｼｯｸM-PRO"/>
                <a:cs typeface="HG丸ｺﾞｼｯｸM-PRO"/>
              </a:rPr>
              <a:t>】</a:t>
            </a:r>
          </a:p>
          <a:p>
            <a:pPr algn="l">
              <a:lnSpc>
                <a:spcPts val="1320"/>
              </a:lnSpc>
            </a:pPr>
            <a:r>
              <a:rPr lang="ja-JP" altLang="en-US" sz="1100" dirty="0">
                <a:solidFill>
                  <a:srgbClr val="000000"/>
                </a:solidFill>
                <a:latin typeface="HG丸ｺﾞｼｯｸM-PRO"/>
                <a:ea typeface="HG丸ｺﾞｼｯｸM-PRO"/>
                <a:cs typeface="HG丸ｺﾞｼｯｸM-PRO"/>
              </a:rPr>
              <a:t>福島県湯川村立小学校</a:t>
            </a:r>
            <a:r>
              <a:rPr lang="en-US" altLang="ja-JP" sz="1100" dirty="0">
                <a:solidFill>
                  <a:srgbClr val="000000"/>
                </a:solidFill>
                <a:latin typeface="HG丸ｺﾞｼｯｸM-PRO"/>
                <a:ea typeface="HG丸ｺﾞｼｯｸM-PRO"/>
                <a:cs typeface="HG丸ｺﾞｼｯｸM-PRO"/>
              </a:rPr>
              <a:t>【PTA</a:t>
            </a:r>
            <a:r>
              <a:rPr lang="ja-JP" altLang="en-US" sz="1100" dirty="0">
                <a:solidFill>
                  <a:srgbClr val="000000"/>
                </a:solidFill>
                <a:latin typeface="HG丸ｺﾞｼｯｸM-PRO"/>
                <a:ea typeface="HG丸ｺﾞｼｯｸM-PRO"/>
                <a:cs typeface="HG丸ｺﾞｼｯｸM-PRO"/>
              </a:rPr>
              <a:t>活動：全校児童＋保護者</a:t>
            </a:r>
            <a:r>
              <a:rPr lang="en-US" altLang="ja-JP" sz="1100" dirty="0">
                <a:solidFill>
                  <a:srgbClr val="000000"/>
                </a:solidFill>
                <a:latin typeface="HG丸ｺﾞｼｯｸM-PRO"/>
                <a:ea typeface="HG丸ｺﾞｼｯｸM-PRO"/>
                <a:cs typeface="HG丸ｺﾞｼｯｸM-PRO"/>
              </a:rPr>
              <a:t>】</a:t>
            </a:r>
          </a:p>
          <a:p>
            <a:pPr algn="l">
              <a:lnSpc>
                <a:spcPts val="1320"/>
              </a:lnSpc>
            </a:pPr>
            <a:r>
              <a:rPr lang="ja-JP" altLang="en-US" sz="1100" dirty="0">
                <a:solidFill>
                  <a:srgbClr val="000000"/>
                </a:solidFill>
                <a:latin typeface="HG丸ｺﾞｼｯｸM-PRO"/>
                <a:ea typeface="HG丸ｺﾞｼｯｸM-PRO"/>
                <a:cs typeface="HG丸ｺﾞｼｯｸM-PRO"/>
              </a:rPr>
              <a:t>逗子市フリースクール「ここだね」</a:t>
            </a:r>
            <a:r>
              <a:rPr lang="en-US" altLang="ja-JP" sz="1100" dirty="0">
                <a:solidFill>
                  <a:srgbClr val="000000"/>
                </a:solidFill>
                <a:latin typeface="HG丸ｺﾞｼｯｸM-PRO"/>
                <a:ea typeface="HG丸ｺﾞｼｯｸM-PRO"/>
                <a:cs typeface="HG丸ｺﾞｼｯｸM-PRO"/>
              </a:rPr>
              <a:t>【</a:t>
            </a:r>
            <a:r>
              <a:rPr lang="ja-JP" altLang="en-US" sz="1100" dirty="0">
                <a:solidFill>
                  <a:srgbClr val="000000"/>
                </a:solidFill>
                <a:latin typeface="HG丸ｺﾞｼｯｸM-PRO"/>
                <a:ea typeface="HG丸ｺﾞｼｯｸM-PRO"/>
                <a:cs typeface="HG丸ｺﾞｼｯｸM-PRO"/>
              </a:rPr>
              <a:t>学習プログラム</a:t>
            </a:r>
            <a:r>
              <a:rPr lang="en-US" altLang="ja-JP" sz="1100" dirty="0">
                <a:solidFill>
                  <a:srgbClr val="000000"/>
                </a:solidFill>
                <a:latin typeface="HG丸ｺﾞｼｯｸM-PRO"/>
                <a:ea typeface="HG丸ｺﾞｼｯｸM-PRO"/>
                <a:cs typeface="HG丸ｺﾞｼｯｸM-PRO"/>
              </a:rPr>
              <a:t>】</a:t>
            </a:r>
          </a:p>
          <a:p>
            <a:pPr algn="l">
              <a:lnSpc>
                <a:spcPts val="1320"/>
              </a:lnSpc>
            </a:pPr>
            <a:r>
              <a:rPr lang="ja-JP" altLang="en-US" sz="1100" dirty="0">
                <a:solidFill>
                  <a:srgbClr val="000000"/>
                </a:solidFill>
                <a:latin typeface="HG丸ｺﾞｼｯｸM-PRO"/>
                <a:ea typeface="HG丸ｺﾞｼｯｸM-PRO"/>
                <a:cs typeface="HG丸ｺﾞｼｯｸM-PRO"/>
              </a:rPr>
              <a:t>藤沢市私立小学校</a:t>
            </a:r>
            <a:r>
              <a:rPr lang="en-US" altLang="ja-JP" sz="1100" dirty="0">
                <a:solidFill>
                  <a:srgbClr val="000000"/>
                </a:solidFill>
                <a:latin typeface="HG丸ｺﾞｼｯｸM-PRO"/>
                <a:ea typeface="HG丸ｺﾞｼｯｸM-PRO"/>
                <a:cs typeface="HG丸ｺﾞｼｯｸM-PRO"/>
              </a:rPr>
              <a:t>【4</a:t>
            </a:r>
            <a:r>
              <a:rPr lang="ja-JP" altLang="en-US" sz="1100" dirty="0">
                <a:solidFill>
                  <a:srgbClr val="000000"/>
                </a:solidFill>
                <a:latin typeface="HG丸ｺﾞｼｯｸM-PRO"/>
                <a:ea typeface="HG丸ｺﾞｼｯｸM-PRO"/>
                <a:cs typeface="HG丸ｺﾞｼｯｸM-PRO"/>
              </a:rPr>
              <a:t>年生授業</a:t>
            </a:r>
            <a:r>
              <a:rPr lang="en-US" altLang="ja-JP" sz="1100" dirty="0">
                <a:solidFill>
                  <a:srgbClr val="000000"/>
                </a:solidFill>
                <a:latin typeface="HG丸ｺﾞｼｯｸM-PRO"/>
                <a:ea typeface="HG丸ｺﾞｼｯｸM-PRO"/>
                <a:cs typeface="HG丸ｺﾞｼｯｸM-PRO"/>
              </a:rPr>
              <a:t>】</a:t>
            </a:r>
          </a:p>
          <a:p>
            <a:pPr algn="l">
              <a:lnSpc>
                <a:spcPts val="1320"/>
              </a:lnSpc>
            </a:pPr>
            <a:r>
              <a:rPr lang="ja-JP" altLang="en-US" sz="1100" dirty="0">
                <a:solidFill>
                  <a:srgbClr val="000000"/>
                </a:solidFill>
                <a:latin typeface="HG丸ｺﾞｼｯｸM-PRO"/>
                <a:ea typeface="HG丸ｺﾞｼｯｸM-PRO"/>
                <a:cs typeface="HG丸ｺﾞｼｯｸM-PRO"/>
              </a:rPr>
              <a:t>自主開催ワークショップ</a:t>
            </a:r>
            <a:r>
              <a:rPr lang="en-US" altLang="ja-JP" sz="1100" dirty="0">
                <a:solidFill>
                  <a:srgbClr val="000000"/>
                </a:solidFill>
                <a:latin typeface="HG丸ｺﾞｼｯｸM-PRO"/>
                <a:ea typeface="HG丸ｺﾞｼｯｸM-PRO"/>
                <a:cs typeface="HG丸ｺﾞｼｯｸM-PRO"/>
              </a:rPr>
              <a:t>【SDGs </a:t>
            </a:r>
            <a:r>
              <a:rPr lang="ja-JP" altLang="en-US" sz="1100" dirty="0">
                <a:solidFill>
                  <a:srgbClr val="000000"/>
                </a:solidFill>
                <a:latin typeface="HG丸ｺﾞｼｯｸM-PRO"/>
                <a:ea typeface="HG丸ｺﾞｼｯｸM-PRO"/>
                <a:cs typeface="HG丸ｺﾞｼｯｸM-PRO"/>
              </a:rPr>
              <a:t>国連</a:t>
            </a:r>
            <a:r>
              <a:rPr lang="ja-JP" altLang="en-US" sz="1100" dirty="0" smtClean="0">
                <a:solidFill>
                  <a:srgbClr val="000000"/>
                </a:solidFill>
                <a:latin typeface="HG丸ｺﾞｼｯｸM-PRO"/>
                <a:ea typeface="HG丸ｺﾞｼｯｸM-PRO"/>
                <a:cs typeface="HG丸ｺﾞｼｯｸM-PRO"/>
              </a:rPr>
              <a:t>大学</a:t>
            </a:r>
            <a:r>
              <a:rPr lang="en-US" altLang="ja-JP" sz="1100" dirty="0">
                <a:solidFill>
                  <a:srgbClr val="000000"/>
                </a:solidFill>
                <a:latin typeface="HG丸ｺﾞｼｯｸM-PRO"/>
                <a:ea typeface="HG丸ｺﾞｼｯｸM-PRO"/>
                <a:cs typeface="HG丸ｺﾞｼｯｸM-PRO"/>
              </a:rPr>
              <a:t>】</a:t>
            </a:r>
          </a:p>
        </p:txBody>
      </p:sp>
      <p:sp>
        <p:nvSpPr>
          <p:cNvPr id="8" name="サブタイトル 2"/>
          <p:cNvSpPr txBox="1">
            <a:spLocks/>
          </p:cNvSpPr>
          <p:nvPr/>
        </p:nvSpPr>
        <p:spPr>
          <a:xfrm>
            <a:off x="4810005" y="4491055"/>
            <a:ext cx="4278564" cy="187716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1320"/>
              </a:lnSpc>
            </a:pPr>
            <a:r>
              <a:rPr lang="ja-JP" altLang="en-US" sz="1100" dirty="0">
                <a:solidFill>
                  <a:srgbClr val="000000"/>
                </a:solidFill>
                <a:latin typeface="HG丸ｺﾞｼｯｸM-PRO"/>
                <a:ea typeface="HG丸ｺﾞｼｯｸM-PRO"/>
                <a:cs typeface="HG丸ｺﾞｼｯｸM-PRO"/>
              </a:rPr>
              <a:t>横浜国立大学</a:t>
            </a:r>
            <a:r>
              <a:rPr lang="en-US" altLang="ja-JP" sz="1100" dirty="0">
                <a:solidFill>
                  <a:srgbClr val="000000"/>
                </a:solidFill>
                <a:latin typeface="HG丸ｺﾞｼｯｸM-PRO"/>
                <a:ea typeface="HG丸ｺﾞｼｯｸM-PRO"/>
                <a:cs typeface="HG丸ｺﾞｼｯｸM-PRO"/>
              </a:rPr>
              <a:t>/</a:t>
            </a:r>
            <a:r>
              <a:rPr lang="ja-JP" altLang="en-US" sz="1100" dirty="0">
                <a:solidFill>
                  <a:srgbClr val="000000"/>
                </a:solidFill>
                <a:latin typeface="HG丸ｺﾞｼｯｸM-PRO"/>
                <a:ea typeface="HG丸ｺﾞｼｯｸM-PRO"/>
                <a:cs typeface="HG丸ｺﾞｼｯｸM-PRO"/>
              </a:rPr>
              <a:t>大東文化大学 </a:t>
            </a:r>
            <a:r>
              <a:rPr lang="en-US" altLang="ja-JP" sz="1100" dirty="0">
                <a:solidFill>
                  <a:srgbClr val="000000"/>
                </a:solidFill>
                <a:latin typeface="HG丸ｺﾞｼｯｸM-PRO"/>
                <a:ea typeface="HG丸ｺﾞｼｯｸM-PRO"/>
                <a:cs typeface="HG丸ｺﾞｼｯｸM-PRO"/>
              </a:rPr>
              <a:t>【</a:t>
            </a:r>
            <a:r>
              <a:rPr lang="ja-JP" altLang="en-US" sz="1100" dirty="0">
                <a:solidFill>
                  <a:srgbClr val="000000"/>
                </a:solidFill>
                <a:latin typeface="HG丸ｺﾞｼｯｸM-PRO"/>
                <a:ea typeface="HG丸ｺﾞｼｯｸM-PRO"/>
                <a:cs typeface="HG丸ｺﾞｼｯｸM-PRO"/>
              </a:rPr>
              <a:t>授業</a:t>
            </a:r>
            <a:r>
              <a:rPr lang="en-US" altLang="ja-JP" sz="1100" dirty="0">
                <a:solidFill>
                  <a:srgbClr val="000000"/>
                </a:solidFill>
                <a:latin typeface="HG丸ｺﾞｼｯｸM-PRO"/>
                <a:ea typeface="HG丸ｺﾞｼｯｸM-PRO"/>
                <a:cs typeface="HG丸ｺﾞｼｯｸM-PRO"/>
              </a:rPr>
              <a:t>】 【</a:t>
            </a:r>
            <a:r>
              <a:rPr lang="ja-JP" altLang="en-US" sz="1100" dirty="0">
                <a:solidFill>
                  <a:srgbClr val="000000"/>
                </a:solidFill>
                <a:latin typeface="HG丸ｺﾞｼｯｸM-PRO"/>
                <a:ea typeface="HG丸ｺﾞｼｯｸM-PRO"/>
                <a:cs typeface="HG丸ｺﾞｼｯｸM-PRO"/>
              </a:rPr>
              <a:t>研究</a:t>
            </a:r>
            <a:r>
              <a:rPr lang="en-US" altLang="ja-JP" sz="1100" dirty="0">
                <a:solidFill>
                  <a:srgbClr val="000000"/>
                </a:solidFill>
                <a:latin typeface="HG丸ｺﾞｼｯｸM-PRO"/>
                <a:ea typeface="HG丸ｺﾞｼｯｸM-PRO"/>
                <a:cs typeface="HG丸ｺﾞｼｯｸM-PRO"/>
              </a:rPr>
              <a:t>】</a:t>
            </a:r>
          </a:p>
          <a:p>
            <a:pPr algn="l">
              <a:lnSpc>
                <a:spcPts val="1320"/>
              </a:lnSpc>
            </a:pPr>
            <a:r>
              <a:rPr lang="ja-JP" altLang="en-US" sz="1100" dirty="0">
                <a:solidFill>
                  <a:srgbClr val="000000"/>
                </a:solidFill>
                <a:latin typeface="HG丸ｺﾞｼｯｸM-PRO"/>
                <a:ea typeface="HG丸ｺﾞｼｯｸM-PRO"/>
                <a:cs typeface="HG丸ｺﾞｼｯｸM-PRO"/>
              </a:rPr>
              <a:t>内閣府 青年国際交流事業（東南アジア青年の船事業）</a:t>
            </a:r>
            <a:r>
              <a:rPr lang="en-US" altLang="ja-JP" sz="1100" dirty="0">
                <a:solidFill>
                  <a:srgbClr val="000000"/>
                </a:solidFill>
                <a:latin typeface="HG丸ｺﾞｼｯｸM-PRO"/>
                <a:ea typeface="HG丸ｺﾞｼｯｸM-PRO"/>
                <a:cs typeface="HG丸ｺﾞｼｯｸM-PRO"/>
              </a:rPr>
              <a:t>【</a:t>
            </a:r>
            <a:r>
              <a:rPr lang="ja-JP" altLang="en-US" sz="1100" dirty="0">
                <a:solidFill>
                  <a:srgbClr val="000000"/>
                </a:solidFill>
                <a:latin typeface="HG丸ｺﾞｼｯｸM-PRO"/>
                <a:ea typeface="HG丸ｺﾞｼｯｸM-PRO"/>
                <a:cs typeface="HG丸ｺﾞｼｯｸM-PRO"/>
              </a:rPr>
              <a:t>研修</a:t>
            </a:r>
            <a:r>
              <a:rPr lang="en-US" altLang="ja-JP" sz="1100" dirty="0">
                <a:solidFill>
                  <a:srgbClr val="000000"/>
                </a:solidFill>
                <a:latin typeface="HG丸ｺﾞｼｯｸM-PRO"/>
                <a:ea typeface="HG丸ｺﾞｼｯｸM-PRO"/>
                <a:cs typeface="HG丸ｺﾞｼｯｸM-PRO"/>
              </a:rPr>
              <a:t>】</a:t>
            </a:r>
            <a:r>
              <a:rPr lang="ja-JP" altLang="en-US" sz="1100" dirty="0">
                <a:solidFill>
                  <a:srgbClr val="000000"/>
                </a:solidFill>
                <a:latin typeface="HG丸ｺﾞｼｯｸM-PRO"/>
                <a:ea typeface="HG丸ｺﾞｼｯｸM-PRO"/>
                <a:cs typeface="HG丸ｺﾞｼｯｸM-PRO"/>
              </a:rPr>
              <a:t>）</a:t>
            </a:r>
          </a:p>
          <a:p>
            <a:pPr algn="l">
              <a:lnSpc>
                <a:spcPts val="1320"/>
              </a:lnSpc>
            </a:pPr>
            <a:r>
              <a:rPr lang="en-US" altLang="ja-JP" sz="1100" dirty="0" smtClean="0">
                <a:solidFill>
                  <a:srgbClr val="000000"/>
                </a:solidFill>
                <a:latin typeface="HG丸ｺﾞｼｯｸM-PRO"/>
                <a:ea typeface="HG丸ｺﾞｼｯｸM-PRO"/>
                <a:cs typeface="HG丸ｺﾞｼｯｸM-PRO"/>
              </a:rPr>
              <a:t>UNHCR</a:t>
            </a:r>
            <a:r>
              <a:rPr lang="ja-JP" altLang="en-US" sz="1100" dirty="0">
                <a:solidFill>
                  <a:srgbClr val="000000"/>
                </a:solidFill>
                <a:latin typeface="HG丸ｺﾞｼｯｸM-PRO"/>
                <a:ea typeface="HG丸ｺﾞｼｯｸM-PRO"/>
                <a:cs typeface="HG丸ｺﾞｼｯｸM-PRO"/>
              </a:rPr>
              <a:t>（国連難民高等弁務官事務所）</a:t>
            </a:r>
            <a:r>
              <a:rPr lang="en-US" altLang="ja-JP" sz="1100" dirty="0">
                <a:solidFill>
                  <a:srgbClr val="000000"/>
                </a:solidFill>
                <a:latin typeface="HG丸ｺﾞｼｯｸM-PRO"/>
                <a:ea typeface="HG丸ｺﾞｼｯｸM-PRO"/>
                <a:cs typeface="HG丸ｺﾞｼｯｸM-PRO"/>
              </a:rPr>
              <a:t>【</a:t>
            </a:r>
            <a:r>
              <a:rPr lang="ja-JP" altLang="en-US" sz="1100" dirty="0">
                <a:solidFill>
                  <a:srgbClr val="000000"/>
                </a:solidFill>
                <a:latin typeface="HG丸ｺﾞｼｯｸM-PRO"/>
                <a:ea typeface="HG丸ｺﾞｼｯｸM-PRO"/>
                <a:cs typeface="HG丸ｺﾞｼｯｸM-PRO"/>
              </a:rPr>
              <a:t>研修</a:t>
            </a:r>
            <a:r>
              <a:rPr lang="en-US" altLang="ja-JP" sz="1100" dirty="0">
                <a:solidFill>
                  <a:srgbClr val="000000"/>
                </a:solidFill>
                <a:latin typeface="HG丸ｺﾞｼｯｸM-PRO"/>
                <a:ea typeface="HG丸ｺﾞｼｯｸM-PRO"/>
                <a:cs typeface="HG丸ｺﾞｼｯｸM-PRO"/>
              </a:rPr>
              <a:t>】</a:t>
            </a:r>
          </a:p>
          <a:p>
            <a:pPr algn="l">
              <a:lnSpc>
                <a:spcPts val="1320"/>
              </a:lnSpc>
            </a:pPr>
            <a:r>
              <a:rPr lang="ja-JP" altLang="en-US" sz="1100" dirty="0">
                <a:solidFill>
                  <a:srgbClr val="000000"/>
                </a:solidFill>
                <a:latin typeface="HG丸ｺﾞｼｯｸM-PRO"/>
                <a:ea typeface="HG丸ｺﾞｼｯｸM-PRO"/>
                <a:cs typeface="HG丸ｺﾞｼｯｸM-PRO"/>
              </a:rPr>
              <a:t>シニア大学</a:t>
            </a:r>
            <a:r>
              <a:rPr lang="en-US" altLang="ja-JP" sz="1100" dirty="0">
                <a:solidFill>
                  <a:srgbClr val="000000"/>
                </a:solidFill>
                <a:latin typeface="HG丸ｺﾞｼｯｸM-PRO"/>
                <a:ea typeface="HG丸ｺﾞｼｯｸM-PRO"/>
                <a:cs typeface="HG丸ｺﾞｼｯｸM-PRO"/>
              </a:rPr>
              <a:t>【</a:t>
            </a:r>
            <a:r>
              <a:rPr lang="ja-JP" altLang="en-US" sz="1100" dirty="0">
                <a:solidFill>
                  <a:srgbClr val="000000"/>
                </a:solidFill>
                <a:latin typeface="HG丸ｺﾞｼｯｸM-PRO"/>
                <a:ea typeface="HG丸ｺﾞｼｯｸM-PRO"/>
                <a:cs typeface="HG丸ｺﾞｼｯｸM-PRO"/>
              </a:rPr>
              <a:t>学習プログラム</a:t>
            </a:r>
            <a:r>
              <a:rPr lang="en-US" altLang="ja-JP" sz="1100" dirty="0">
                <a:solidFill>
                  <a:srgbClr val="000000"/>
                </a:solidFill>
                <a:latin typeface="HG丸ｺﾞｼｯｸM-PRO"/>
                <a:ea typeface="HG丸ｺﾞｼｯｸM-PRO"/>
                <a:cs typeface="HG丸ｺﾞｼｯｸM-PRO"/>
              </a:rPr>
              <a:t>】</a:t>
            </a:r>
          </a:p>
          <a:p>
            <a:pPr algn="l">
              <a:lnSpc>
                <a:spcPts val="1320"/>
              </a:lnSpc>
            </a:pPr>
            <a:r>
              <a:rPr lang="ja-JP" altLang="en-US" sz="1100" dirty="0">
                <a:solidFill>
                  <a:srgbClr val="000000"/>
                </a:solidFill>
                <a:latin typeface="HG丸ｺﾞｼｯｸM-PRO"/>
                <a:ea typeface="HG丸ｺﾞｼｯｸM-PRO"/>
                <a:cs typeface="HG丸ｺﾞｼｯｸM-PRO"/>
              </a:rPr>
              <a:t>公益財団法人 東北活性化研究センター</a:t>
            </a:r>
            <a:r>
              <a:rPr lang="en-US" altLang="ja-JP" sz="1100" dirty="0">
                <a:solidFill>
                  <a:srgbClr val="000000"/>
                </a:solidFill>
                <a:latin typeface="HG丸ｺﾞｼｯｸM-PRO"/>
                <a:ea typeface="HG丸ｺﾞｼｯｸM-PRO"/>
                <a:cs typeface="HG丸ｺﾞｼｯｸM-PRO"/>
              </a:rPr>
              <a:t>【</a:t>
            </a:r>
            <a:r>
              <a:rPr lang="ja-JP" altLang="en-US" sz="1100" dirty="0">
                <a:solidFill>
                  <a:srgbClr val="000000"/>
                </a:solidFill>
                <a:latin typeface="HG丸ｺﾞｼｯｸM-PRO"/>
                <a:ea typeface="HG丸ｺﾞｼｯｸM-PRO"/>
                <a:cs typeface="HG丸ｺﾞｼｯｸM-PRO"/>
              </a:rPr>
              <a:t>復興支援</a:t>
            </a:r>
            <a:r>
              <a:rPr lang="en-US" altLang="ja-JP" sz="1100" dirty="0">
                <a:solidFill>
                  <a:srgbClr val="000000"/>
                </a:solidFill>
                <a:latin typeface="HG丸ｺﾞｼｯｸM-PRO"/>
                <a:ea typeface="HG丸ｺﾞｼｯｸM-PRO"/>
                <a:cs typeface="HG丸ｺﾞｼｯｸM-PRO"/>
              </a:rPr>
              <a:t>】</a:t>
            </a:r>
          </a:p>
          <a:p>
            <a:pPr algn="l">
              <a:lnSpc>
                <a:spcPts val="1320"/>
              </a:lnSpc>
            </a:pPr>
            <a:r>
              <a:rPr lang="ja-JP" altLang="en-US" sz="1100" dirty="0">
                <a:solidFill>
                  <a:srgbClr val="000000"/>
                </a:solidFill>
                <a:latin typeface="HG丸ｺﾞｼｯｸM-PRO"/>
                <a:ea typeface="HG丸ｺﾞｼｯｸM-PRO"/>
                <a:cs typeface="HG丸ｺﾞｼｯｸM-PRO"/>
              </a:rPr>
              <a:t>他、参加者総数</a:t>
            </a:r>
            <a:r>
              <a:rPr lang="en-US" altLang="ja-JP" sz="1100" dirty="0">
                <a:solidFill>
                  <a:srgbClr val="000000"/>
                </a:solidFill>
                <a:latin typeface="HG丸ｺﾞｼｯｸM-PRO"/>
                <a:ea typeface="HG丸ｺﾞｼｯｸM-PRO"/>
                <a:cs typeface="HG丸ｺﾞｼｯｸM-PRO"/>
              </a:rPr>
              <a:t>3,000</a:t>
            </a:r>
            <a:r>
              <a:rPr lang="ja-JP" altLang="en-US" sz="1100" dirty="0" smtClean="0">
                <a:solidFill>
                  <a:srgbClr val="000000"/>
                </a:solidFill>
                <a:latin typeface="HG丸ｺﾞｼｯｸM-PRO"/>
                <a:ea typeface="HG丸ｺﾞｼｯｸM-PRO"/>
                <a:cs typeface="HG丸ｺﾞｼｯｸM-PRO"/>
              </a:rPr>
              <a:t>名以上（</a:t>
            </a:r>
            <a:r>
              <a:rPr lang="en-US" altLang="ja-JP" sz="1100" dirty="0">
                <a:solidFill>
                  <a:srgbClr val="000000"/>
                </a:solidFill>
                <a:latin typeface="HG丸ｺﾞｼｯｸM-PRO"/>
                <a:ea typeface="HG丸ｺﾞｼｯｸM-PRO"/>
                <a:cs typeface="HG丸ｺﾞｼｯｸM-PRO"/>
              </a:rPr>
              <a:t>2014.4〜</a:t>
            </a:r>
            <a:r>
              <a:rPr lang="en-US" altLang="ja-JP" sz="1100" dirty="0" smtClean="0">
                <a:solidFill>
                  <a:srgbClr val="000000"/>
                </a:solidFill>
                <a:latin typeface="HG丸ｺﾞｼｯｸM-PRO"/>
                <a:ea typeface="HG丸ｺﾞｼｯｸM-PRO"/>
                <a:cs typeface="HG丸ｺﾞｼｯｸM-PRO"/>
              </a:rPr>
              <a:t>2020.2</a:t>
            </a:r>
            <a:r>
              <a:rPr lang="ja-JP" altLang="en-US" sz="1100" dirty="0" smtClean="0">
                <a:solidFill>
                  <a:srgbClr val="000000"/>
                </a:solidFill>
                <a:latin typeface="HG丸ｺﾞｼｯｸM-PRO"/>
                <a:ea typeface="HG丸ｺﾞｼｯｸM-PRO"/>
                <a:cs typeface="HG丸ｺﾞｼｯｸM-PRO"/>
              </a:rPr>
              <a:t>現在）</a:t>
            </a:r>
            <a:endParaRPr lang="en-US" altLang="ja-JP" sz="1100" dirty="0" smtClean="0">
              <a:solidFill>
                <a:srgbClr val="000000"/>
              </a:solidFill>
              <a:latin typeface="HG丸ｺﾞｼｯｸM-PRO"/>
              <a:ea typeface="HG丸ｺﾞｼｯｸM-PRO"/>
              <a:cs typeface="HG丸ｺﾞｼｯｸM-PRO"/>
            </a:endParaRPr>
          </a:p>
          <a:p>
            <a:pPr algn="l">
              <a:lnSpc>
                <a:spcPts val="1320"/>
              </a:lnSpc>
            </a:pPr>
            <a:endParaRPr lang="en-US" altLang="ja-JP" sz="1100" dirty="0">
              <a:solidFill>
                <a:srgbClr val="000000"/>
              </a:solidFill>
              <a:latin typeface="HG丸ｺﾞｼｯｸM-PRO"/>
              <a:ea typeface="HG丸ｺﾞｼｯｸM-PRO"/>
              <a:cs typeface="HG丸ｺﾞｼｯｸM-PRO"/>
            </a:endParaRPr>
          </a:p>
          <a:p>
            <a:pPr algn="l">
              <a:lnSpc>
                <a:spcPts val="1320"/>
              </a:lnSpc>
            </a:pPr>
            <a:r>
              <a:rPr lang="ja-JP" altLang="en-US" sz="1100" dirty="0" smtClean="0">
                <a:solidFill>
                  <a:srgbClr val="000000"/>
                </a:solidFill>
                <a:latin typeface="HG丸ｺﾞｼｯｸM-PRO"/>
                <a:ea typeface="HG丸ｺﾞｼｯｸM-PRO"/>
                <a:cs typeface="HG丸ｺﾞｼｯｸM-PRO"/>
              </a:rPr>
              <a:t>企業研修として、富士通フロンテック、日本印刷、日経</a:t>
            </a:r>
            <a:r>
              <a:rPr lang="en-US" altLang="ja-JP" sz="1100" dirty="0" smtClean="0">
                <a:solidFill>
                  <a:srgbClr val="000000"/>
                </a:solidFill>
                <a:latin typeface="HG丸ｺﾞｼｯｸM-PRO"/>
                <a:ea typeface="HG丸ｺﾞｼｯｸM-PRO"/>
                <a:cs typeface="HG丸ｺﾞｼｯｸM-PRO"/>
              </a:rPr>
              <a:t>BP</a:t>
            </a:r>
            <a:r>
              <a:rPr lang="ja-JP" altLang="en-US" sz="1100" dirty="0" smtClean="0">
                <a:solidFill>
                  <a:srgbClr val="000000"/>
                </a:solidFill>
                <a:latin typeface="HG丸ｺﾞｼｯｸM-PRO"/>
                <a:ea typeface="HG丸ｺﾞｼｯｸM-PRO"/>
                <a:cs typeface="HG丸ｺﾞｼｯｸM-PRO"/>
              </a:rPr>
              <a:t>社等</a:t>
            </a:r>
          </a:p>
        </p:txBody>
      </p:sp>
      <p:sp>
        <p:nvSpPr>
          <p:cNvPr id="9" name="サブタイトル 2"/>
          <p:cNvSpPr txBox="1">
            <a:spLocks/>
          </p:cNvSpPr>
          <p:nvPr/>
        </p:nvSpPr>
        <p:spPr>
          <a:xfrm>
            <a:off x="742950" y="4004724"/>
            <a:ext cx="860385" cy="381873"/>
          </a:xfrm>
          <a:prstGeom prst="rect">
            <a:avLst/>
          </a:prstGeom>
          <a:solidFill>
            <a:schemeClr val="tx2">
              <a:lumMod val="20000"/>
              <a:lumOff val="80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2120"/>
              </a:lnSpc>
            </a:pPr>
            <a:r>
              <a:rPr lang="ja-JP" altLang="en-US" sz="1800" dirty="0" smtClean="0">
                <a:solidFill>
                  <a:srgbClr val="000000"/>
                </a:solidFill>
                <a:latin typeface="HG丸ｺﾞｼｯｸM-PRO"/>
                <a:ea typeface="HG丸ｺﾞｼｯｸM-PRO"/>
                <a:cs typeface="HG丸ｺﾞｼｯｸM-PRO"/>
              </a:rPr>
              <a:t>実績</a:t>
            </a:r>
          </a:p>
        </p:txBody>
      </p:sp>
    </p:spTree>
    <p:extLst>
      <p:ext uri="{BB962C8B-B14F-4D97-AF65-F5344CB8AC3E}">
        <p14:creationId xmlns:p14="http://schemas.microsoft.com/office/powerpoint/2010/main" val="2192460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9163050" y="6193135"/>
            <a:ext cx="423305" cy="423305"/>
          </a:xfrm>
          <a:prstGeom prst="ellipse">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140"/>
              </a:lnSpc>
            </a:pPr>
            <a:r>
              <a:rPr kumimoji="1" lang="en-US" altLang="ja-JP" sz="1200" dirty="0" smtClean="0">
                <a:solidFill>
                  <a:srgbClr val="000000"/>
                </a:solidFill>
                <a:latin typeface="ヒラギノ丸ゴ Pro W4"/>
                <a:ea typeface="ヒラギノ丸ゴ Pro W4"/>
                <a:cs typeface="ヒラギノ丸ゴ Pro W4"/>
              </a:rPr>
              <a:t>17</a:t>
            </a:r>
            <a:endParaRPr kumimoji="1" lang="ja-JP" altLang="en-US" sz="1200" dirty="0">
              <a:solidFill>
                <a:srgbClr val="000000"/>
              </a:solidFill>
              <a:latin typeface="ヒラギノ丸ゴ Pro W4"/>
              <a:ea typeface="ヒラギノ丸ゴ Pro W4"/>
              <a:cs typeface="ヒラギノ丸ゴ Pro W4"/>
            </a:endParaRPr>
          </a:p>
        </p:txBody>
      </p:sp>
      <p:sp>
        <p:nvSpPr>
          <p:cNvPr id="6" name="サブタイトル 2"/>
          <p:cNvSpPr txBox="1">
            <a:spLocks/>
          </p:cNvSpPr>
          <p:nvPr/>
        </p:nvSpPr>
        <p:spPr>
          <a:xfrm>
            <a:off x="660123" y="951150"/>
            <a:ext cx="8590581" cy="248967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1320"/>
              </a:lnSpc>
            </a:pPr>
            <a:r>
              <a:rPr lang="ja-JP" altLang="en-US" sz="1100" dirty="0">
                <a:solidFill>
                  <a:srgbClr val="000000"/>
                </a:solidFill>
                <a:latin typeface="HG丸ｺﾞｼｯｸM-PRO"/>
                <a:ea typeface="HG丸ｺﾞｼｯｸM-PRO"/>
                <a:cs typeface="HG丸ｺﾞｼｯｸM-PRO"/>
              </a:rPr>
              <a:t>設立：</a:t>
            </a:r>
            <a:r>
              <a:rPr lang="en-US" altLang="ja-JP" sz="1100" dirty="0">
                <a:solidFill>
                  <a:srgbClr val="000000"/>
                </a:solidFill>
                <a:latin typeface="HG丸ｺﾞｼｯｸM-PRO"/>
                <a:ea typeface="HG丸ｺﾞｼｯｸM-PRO"/>
                <a:cs typeface="HG丸ｺﾞｼｯｸM-PRO"/>
              </a:rPr>
              <a:t>2003</a:t>
            </a:r>
            <a:r>
              <a:rPr lang="ja-JP" altLang="en-US" sz="1100" dirty="0">
                <a:solidFill>
                  <a:srgbClr val="000000"/>
                </a:solidFill>
                <a:latin typeface="HG丸ｺﾞｼｯｸM-PRO"/>
                <a:ea typeface="HG丸ｺﾞｼｯｸM-PRO"/>
                <a:cs typeface="HG丸ｺﾞｼｯｸM-PRO"/>
              </a:rPr>
              <a:t>年</a:t>
            </a:r>
            <a:r>
              <a:rPr lang="en-US" altLang="ja-JP" sz="1100" dirty="0">
                <a:solidFill>
                  <a:srgbClr val="000000"/>
                </a:solidFill>
                <a:latin typeface="HG丸ｺﾞｼｯｸM-PRO"/>
                <a:ea typeface="HG丸ｺﾞｼｯｸM-PRO"/>
                <a:cs typeface="HG丸ｺﾞｼｯｸM-PRO"/>
              </a:rPr>
              <a:t>9</a:t>
            </a:r>
            <a:r>
              <a:rPr lang="ja-JP" altLang="en-US" sz="1100" dirty="0">
                <a:solidFill>
                  <a:srgbClr val="000000"/>
                </a:solidFill>
                <a:latin typeface="HG丸ｺﾞｼｯｸM-PRO"/>
                <a:ea typeface="HG丸ｺﾞｼｯｸM-PRO"/>
                <a:cs typeface="HG丸ｺﾞｼｯｸM-PRO"/>
              </a:rPr>
              <a:t>月</a:t>
            </a:r>
            <a:r>
              <a:rPr lang="en-US" altLang="ja-JP" sz="1100" dirty="0">
                <a:solidFill>
                  <a:srgbClr val="000000"/>
                </a:solidFill>
                <a:latin typeface="HG丸ｺﾞｼｯｸM-PRO"/>
                <a:ea typeface="HG丸ｺﾞｼｯｸM-PRO"/>
                <a:cs typeface="HG丸ｺﾞｼｯｸM-PRO"/>
              </a:rPr>
              <a:t>12</a:t>
            </a:r>
            <a:r>
              <a:rPr lang="ja-JP" altLang="en-US" sz="1100" dirty="0">
                <a:solidFill>
                  <a:srgbClr val="000000"/>
                </a:solidFill>
                <a:latin typeface="HG丸ｺﾞｼｯｸM-PRO"/>
                <a:ea typeface="HG丸ｺﾞｼｯｸM-PRO"/>
                <a:cs typeface="HG丸ｺﾞｼｯｸM-PRO"/>
              </a:rPr>
              <a:t>日</a:t>
            </a:r>
          </a:p>
          <a:p>
            <a:pPr algn="l">
              <a:lnSpc>
                <a:spcPts val="1320"/>
              </a:lnSpc>
            </a:pPr>
            <a:r>
              <a:rPr lang="ja-JP" altLang="en-US" sz="1100" dirty="0">
                <a:solidFill>
                  <a:srgbClr val="000000"/>
                </a:solidFill>
                <a:latin typeface="HG丸ｺﾞｼｯｸM-PRO"/>
                <a:ea typeface="HG丸ｺﾞｼｯｸM-PRO"/>
                <a:cs typeface="HG丸ｺﾞｼｯｸM-PRO"/>
              </a:rPr>
              <a:t>代表：八木知美（</a:t>
            </a:r>
            <a:r>
              <a:rPr lang="en-US" altLang="ja-JP" sz="1100" dirty="0">
                <a:solidFill>
                  <a:srgbClr val="000000"/>
                </a:solidFill>
                <a:latin typeface="HG丸ｺﾞｼｯｸM-PRO"/>
                <a:ea typeface="HG丸ｺﾞｼｯｸM-PRO"/>
                <a:cs typeface="HG丸ｺﾞｼｯｸM-PRO"/>
              </a:rPr>
              <a:t>Satomi </a:t>
            </a:r>
            <a:r>
              <a:rPr lang="en-US" altLang="ja-JP" sz="1100" dirty="0" err="1">
                <a:solidFill>
                  <a:srgbClr val="000000"/>
                </a:solidFill>
                <a:latin typeface="HG丸ｺﾞｼｯｸM-PRO"/>
                <a:ea typeface="HG丸ｺﾞｼｯｸM-PRO"/>
                <a:cs typeface="HG丸ｺﾞｼｯｸM-PRO"/>
              </a:rPr>
              <a:t>Yagi</a:t>
            </a:r>
            <a:r>
              <a:rPr lang="en-US" altLang="ja-JP" sz="1100" dirty="0">
                <a:solidFill>
                  <a:srgbClr val="000000"/>
                </a:solidFill>
                <a:latin typeface="HG丸ｺﾞｼｯｸM-PRO"/>
                <a:ea typeface="HG丸ｺﾞｼｯｸM-PRO"/>
                <a:cs typeface="HG丸ｺﾞｼｯｸM-PRO"/>
              </a:rPr>
              <a:t>)</a:t>
            </a:r>
          </a:p>
          <a:p>
            <a:pPr algn="l">
              <a:lnSpc>
                <a:spcPts val="1320"/>
              </a:lnSpc>
            </a:pPr>
            <a:r>
              <a:rPr lang="ja-JP" altLang="en-US" sz="1100" dirty="0">
                <a:solidFill>
                  <a:srgbClr val="000000"/>
                </a:solidFill>
                <a:latin typeface="HG丸ｺﾞｼｯｸM-PRO"/>
                <a:ea typeface="HG丸ｺﾞｼｯｸM-PRO"/>
                <a:cs typeface="HG丸ｺﾞｼｯｸM-PRO"/>
              </a:rPr>
              <a:t>資本金：</a:t>
            </a:r>
            <a:r>
              <a:rPr lang="en-US" altLang="ja-JP" sz="1100" dirty="0">
                <a:solidFill>
                  <a:srgbClr val="000000"/>
                </a:solidFill>
                <a:latin typeface="HG丸ｺﾞｼｯｸM-PRO"/>
                <a:ea typeface="HG丸ｺﾞｼｯｸM-PRO"/>
                <a:cs typeface="HG丸ｺﾞｼｯｸM-PRO"/>
              </a:rPr>
              <a:t>1000</a:t>
            </a:r>
            <a:r>
              <a:rPr lang="ja-JP" altLang="en-US" sz="1100" dirty="0">
                <a:solidFill>
                  <a:srgbClr val="000000"/>
                </a:solidFill>
                <a:latin typeface="HG丸ｺﾞｼｯｸM-PRO"/>
                <a:ea typeface="HG丸ｺﾞｼｯｸM-PRO"/>
                <a:cs typeface="HG丸ｺﾞｼｯｸM-PRO"/>
              </a:rPr>
              <a:t>万円</a:t>
            </a:r>
          </a:p>
          <a:p>
            <a:pPr algn="l">
              <a:lnSpc>
                <a:spcPts val="1320"/>
              </a:lnSpc>
            </a:pPr>
            <a:r>
              <a:rPr lang="ja-JP" altLang="en-US" sz="1100" dirty="0">
                <a:solidFill>
                  <a:srgbClr val="000000"/>
                </a:solidFill>
                <a:latin typeface="HG丸ｺﾞｼｯｸM-PRO"/>
                <a:ea typeface="HG丸ｺﾞｼｯｸM-PRO"/>
                <a:cs typeface="HG丸ｺﾞｼｯｸM-PRO"/>
              </a:rPr>
              <a:t>所在地：</a:t>
            </a:r>
            <a:r>
              <a:rPr lang="en-US" altLang="ja-JP" sz="1100" dirty="0">
                <a:solidFill>
                  <a:srgbClr val="000000"/>
                </a:solidFill>
                <a:latin typeface="HG丸ｺﾞｼｯｸM-PRO"/>
                <a:ea typeface="HG丸ｺﾞｼｯｸM-PRO"/>
                <a:cs typeface="HG丸ｺﾞｼｯｸM-PRO"/>
              </a:rPr>
              <a:t>〒220-0053</a:t>
            </a:r>
            <a:r>
              <a:rPr lang="ja-JP" altLang="en-US" sz="1100" dirty="0">
                <a:solidFill>
                  <a:srgbClr val="000000"/>
                </a:solidFill>
                <a:latin typeface="HG丸ｺﾞｼｯｸM-PRO"/>
                <a:ea typeface="HG丸ｺﾞｼｯｸM-PRO"/>
                <a:cs typeface="HG丸ｺﾞｼｯｸM-PRO"/>
              </a:rPr>
              <a:t>　横浜市神奈川区橋本町</a:t>
            </a:r>
            <a:r>
              <a:rPr lang="en-US" altLang="ja-JP" sz="1100" dirty="0">
                <a:solidFill>
                  <a:srgbClr val="000000"/>
                </a:solidFill>
                <a:latin typeface="HG丸ｺﾞｼｯｸM-PRO"/>
                <a:ea typeface="HG丸ｺﾞｼｯｸM-PRO"/>
                <a:cs typeface="HG丸ｺﾞｼｯｸM-PRO"/>
              </a:rPr>
              <a:t>2-5-3</a:t>
            </a:r>
            <a:r>
              <a:rPr lang="ja-JP" altLang="en-US" sz="1100" dirty="0">
                <a:solidFill>
                  <a:srgbClr val="000000"/>
                </a:solidFill>
                <a:latin typeface="HG丸ｺﾞｼｯｸM-PRO"/>
                <a:ea typeface="HG丸ｺﾞｼｯｸM-PRO"/>
                <a:cs typeface="HG丸ｺﾞｼｯｸM-PRO"/>
              </a:rPr>
              <a:t>　</a:t>
            </a:r>
            <a:r>
              <a:rPr lang="en-US" altLang="ja-JP" sz="1100" dirty="0" smtClean="0">
                <a:solidFill>
                  <a:srgbClr val="000000"/>
                </a:solidFill>
                <a:latin typeface="HG丸ｺﾞｼｯｸM-PRO"/>
                <a:ea typeface="HG丸ｺﾞｼｯｸM-PRO"/>
                <a:cs typeface="HG丸ｺﾞｼｯｸM-PRO"/>
              </a:rPr>
              <a:t>BW2405</a:t>
            </a:r>
            <a:endParaRPr lang="en-US" altLang="ja-JP" sz="1100" dirty="0">
              <a:solidFill>
                <a:srgbClr val="000000"/>
              </a:solidFill>
              <a:latin typeface="HG丸ｺﾞｼｯｸM-PRO"/>
              <a:ea typeface="HG丸ｺﾞｼｯｸM-PRO"/>
              <a:cs typeface="HG丸ｺﾞｼｯｸM-PRO"/>
            </a:endParaRPr>
          </a:p>
          <a:p>
            <a:pPr algn="l">
              <a:lnSpc>
                <a:spcPts val="1320"/>
              </a:lnSpc>
            </a:pPr>
            <a:r>
              <a:rPr lang="ja-JP" altLang="en-US" sz="1100" dirty="0" smtClean="0">
                <a:solidFill>
                  <a:srgbClr val="000000"/>
                </a:solidFill>
                <a:latin typeface="HG丸ｺﾞｼｯｸM-PRO"/>
                <a:ea typeface="HG丸ｺﾞｼｯｸM-PRO"/>
                <a:cs typeface="HG丸ｺﾞｼｯｸM-PRO"/>
              </a:rPr>
              <a:t>事業内容：</a:t>
            </a:r>
          </a:p>
          <a:p>
            <a:pPr algn="l">
              <a:lnSpc>
                <a:spcPts val="1320"/>
              </a:lnSpc>
            </a:pPr>
            <a:r>
              <a:rPr lang="ja-JP" altLang="en-US" sz="1100" dirty="0" smtClean="0">
                <a:solidFill>
                  <a:srgbClr val="000000"/>
                </a:solidFill>
                <a:latin typeface="HG丸ｺﾞｼｯｸM-PRO"/>
                <a:ea typeface="HG丸ｺﾞｼｯｸM-PRO"/>
                <a:cs typeface="HG丸ｺﾞｼｯｸM-PRO"/>
              </a:rPr>
              <a:t>・</a:t>
            </a:r>
            <a:r>
              <a:rPr lang="ja-JP" altLang="en-US" sz="1100" dirty="0">
                <a:solidFill>
                  <a:srgbClr val="000000"/>
                </a:solidFill>
                <a:latin typeface="HG丸ｺﾞｼｯｸM-PRO"/>
                <a:ea typeface="HG丸ｺﾞｼｯｸM-PRO"/>
                <a:cs typeface="HG丸ｺﾞｼｯｸM-PRO"/>
              </a:rPr>
              <a:t>教育事業（みらい育）</a:t>
            </a:r>
          </a:p>
          <a:p>
            <a:pPr algn="l">
              <a:lnSpc>
                <a:spcPts val="1320"/>
              </a:lnSpc>
            </a:pPr>
            <a:r>
              <a:rPr lang="ja-JP" altLang="en-US" sz="1100" dirty="0">
                <a:solidFill>
                  <a:srgbClr val="000000"/>
                </a:solidFill>
                <a:latin typeface="HG丸ｺﾞｼｯｸM-PRO"/>
                <a:ea typeface="HG丸ｺﾞｼｯｸM-PRO"/>
                <a:cs typeface="HG丸ｺﾞｼｯｸM-PRO"/>
              </a:rPr>
              <a:t>・クリエイティブ事業</a:t>
            </a:r>
          </a:p>
          <a:p>
            <a:pPr algn="l">
              <a:lnSpc>
                <a:spcPts val="1320"/>
              </a:lnSpc>
            </a:pPr>
            <a:r>
              <a:rPr lang="ja-JP" altLang="en-US" sz="1100" dirty="0">
                <a:solidFill>
                  <a:srgbClr val="000000"/>
                </a:solidFill>
                <a:latin typeface="HG丸ｺﾞｼｯｸM-PRO"/>
                <a:ea typeface="HG丸ｺﾞｼｯｸM-PRO"/>
                <a:cs typeface="HG丸ｺﾞｼｯｸM-PRO"/>
              </a:rPr>
              <a:t>・マルチメディアの企画制作</a:t>
            </a:r>
          </a:p>
          <a:p>
            <a:pPr algn="l">
              <a:lnSpc>
                <a:spcPts val="1320"/>
              </a:lnSpc>
            </a:pPr>
            <a:r>
              <a:rPr lang="ja-JP" altLang="en-US" sz="1100" dirty="0">
                <a:solidFill>
                  <a:srgbClr val="000000"/>
                </a:solidFill>
                <a:latin typeface="HG丸ｺﾞｼｯｸM-PRO"/>
                <a:ea typeface="HG丸ｺﾞｼｯｸM-PRO"/>
                <a:cs typeface="HG丸ｺﾞｼｯｸM-PRO"/>
              </a:rPr>
              <a:t>・ウェブサイトの企画・制作・運営</a:t>
            </a:r>
          </a:p>
          <a:p>
            <a:pPr algn="l">
              <a:lnSpc>
                <a:spcPts val="1320"/>
              </a:lnSpc>
            </a:pPr>
            <a:r>
              <a:rPr lang="ja-JP" altLang="en-US" sz="1100" dirty="0">
                <a:solidFill>
                  <a:srgbClr val="000000"/>
                </a:solidFill>
                <a:latin typeface="HG丸ｺﾞｼｯｸM-PRO"/>
                <a:ea typeface="HG丸ｺﾞｼｯｸM-PRO"/>
                <a:cs typeface="HG丸ｺﾞｼｯｸM-PRO"/>
              </a:rPr>
              <a:t>・学校広報ツールの企画・制作</a:t>
            </a:r>
          </a:p>
          <a:p>
            <a:pPr algn="l">
              <a:lnSpc>
                <a:spcPts val="1320"/>
              </a:lnSpc>
            </a:pPr>
            <a:r>
              <a:rPr lang="ja-JP" altLang="en-US" sz="1100" dirty="0">
                <a:solidFill>
                  <a:srgbClr val="000000"/>
                </a:solidFill>
                <a:latin typeface="HG丸ｺﾞｼｯｸM-PRO"/>
                <a:ea typeface="HG丸ｺﾞｼｯｸM-PRO"/>
                <a:cs typeface="HG丸ｺﾞｼｯｸM-PRO"/>
              </a:rPr>
              <a:t>・各種カタログ・パンフレット・会社概要・アニュアルレポート等の企画・制作</a:t>
            </a:r>
          </a:p>
          <a:p>
            <a:pPr algn="l">
              <a:lnSpc>
                <a:spcPts val="1320"/>
              </a:lnSpc>
            </a:pPr>
            <a:r>
              <a:rPr lang="ja-JP" altLang="en-US" sz="1100" dirty="0">
                <a:solidFill>
                  <a:srgbClr val="000000"/>
                </a:solidFill>
                <a:latin typeface="HG丸ｺﾞｼｯｸM-PRO"/>
                <a:ea typeface="HG丸ｺﾞｼｯｸM-PRO"/>
                <a:cs typeface="HG丸ｺﾞｼｯｸM-PRO"/>
              </a:rPr>
              <a:t>・オリジナルグッズ・名刺・カレンダー・カード等の制作販売</a:t>
            </a:r>
            <a:endParaRPr lang="en-US" altLang="ja-JP" sz="1100" dirty="0">
              <a:solidFill>
                <a:srgbClr val="000000"/>
              </a:solidFill>
              <a:latin typeface="HG丸ｺﾞｼｯｸM-PRO"/>
              <a:ea typeface="HG丸ｺﾞｼｯｸM-PRO"/>
              <a:cs typeface="HG丸ｺﾞｼｯｸM-PRO"/>
            </a:endParaRPr>
          </a:p>
        </p:txBody>
      </p:sp>
      <p:sp>
        <p:nvSpPr>
          <p:cNvPr id="9" name="サブタイトル 2"/>
          <p:cNvSpPr txBox="1">
            <a:spLocks/>
          </p:cNvSpPr>
          <p:nvPr/>
        </p:nvSpPr>
        <p:spPr>
          <a:xfrm>
            <a:off x="660123" y="404664"/>
            <a:ext cx="8590581" cy="381873"/>
          </a:xfrm>
          <a:prstGeom prst="rect">
            <a:avLst/>
          </a:prstGeom>
          <a:solidFill>
            <a:schemeClr val="tx2">
              <a:lumMod val="20000"/>
              <a:lumOff val="80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2120"/>
              </a:lnSpc>
            </a:pPr>
            <a:r>
              <a:rPr lang="ja-JP" altLang="en-US" sz="1800" dirty="0" smtClean="0">
                <a:solidFill>
                  <a:srgbClr val="000000"/>
                </a:solidFill>
                <a:latin typeface="HG丸ｺﾞｼｯｸM-PRO"/>
                <a:ea typeface="HG丸ｺﾞｼｯｸM-PRO"/>
                <a:cs typeface="HG丸ｺﾞｼｯｸM-PRO"/>
              </a:rPr>
              <a:t>株式会社あおむし</a:t>
            </a:r>
          </a:p>
        </p:txBody>
      </p:sp>
      <p:sp>
        <p:nvSpPr>
          <p:cNvPr id="10" name="サブタイトル 2"/>
          <p:cNvSpPr txBox="1">
            <a:spLocks/>
          </p:cNvSpPr>
          <p:nvPr/>
        </p:nvSpPr>
        <p:spPr>
          <a:xfrm>
            <a:off x="660124" y="4084848"/>
            <a:ext cx="4122860" cy="219831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1400" dirty="0" smtClean="0">
                <a:solidFill>
                  <a:srgbClr val="000000"/>
                </a:solidFill>
                <a:latin typeface="HG丸ｺﾞｼｯｸM-PRO"/>
                <a:ea typeface="HG丸ｺﾞｼｯｸM-PRO"/>
                <a:cs typeface="HG丸ｺﾞｼｯｸM-PRO"/>
              </a:rPr>
              <a:t>代表　八木知美</a:t>
            </a:r>
            <a:endParaRPr lang="en-US" altLang="ja-JP" sz="1400" dirty="0" smtClean="0">
              <a:solidFill>
                <a:srgbClr val="000000"/>
              </a:solidFill>
              <a:latin typeface="HG丸ｺﾞｼｯｸM-PRO"/>
              <a:ea typeface="HG丸ｺﾞｼｯｸM-PRO"/>
              <a:cs typeface="HG丸ｺﾞｼｯｸM-PRO"/>
            </a:endParaRPr>
          </a:p>
          <a:p>
            <a:pPr algn="l"/>
            <a:r>
              <a:rPr lang="ja-JP" altLang="en-US" sz="1100" dirty="0">
                <a:solidFill>
                  <a:srgbClr val="000000"/>
                </a:solidFill>
                <a:latin typeface="HG丸ｺﾞｼｯｸM-PRO"/>
                <a:ea typeface="HG丸ｺﾞｼｯｸM-PRO"/>
                <a:cs typeface="HG丸ｺﾞｼｯｸM-PRO"/>
              </a:rPr>
              <a:t>広島大学 学校教育学部卒業。</a:t>
            </a:r>
            <a:r>
              <a:rPr lang="en-US" altLang="ja-JP" sz="1100" dirty="0">
                <a:solidFill>
                  <a:srgbClr val="000000"/>
                </a:solidFill>
                <a:latin typeface="HG丸ｺﾞｼｯｸM-PRO"/>
                <a:ea typeface="HG丸ｺﾞｼｯｸM-PRO"/>
                <a:cs typeface="HG丸ｺﾞｼｯｸM-PRO"/>
              </a:rPr>
              <a:t>3</a:t>
            </a:r>
            <a:r>
              <a:rPr lang="ja-JP" altLang="en-US" sz="1100" dirty="0">
                <a:solidFill>
                  <a:srgbClr val="000000"/>
                </a:solidFill>
                <a:latin typeface="HG丸ｺﾞｼｯｸM-PRO"/>
                <a:ea typeface="HG丸ｺﾞｼｯｸM-PRO"/>
                <a:cs typeface="HG丸ｺﾞｼｯｸM-PRO"/>
              </a:rPr>
              <a:t>年間公立小学校の教員を経験後、（株）リクルートの広告制作部門にてコピーライティングやデザインの仕事に着手。</a:t>
            </a:r>
            <a:r>
              <a:rPr lang="en-US" altLang="ja-JP" sz="1100" dirty="0">
                <a:solidFill>
                  <a:srgbClr val="000000"/>
                </a:solidFill>
                <a:latin typeface="HG丸ｺﾞｼｯｸM-PRO"/>
                <a:ea typeface="HG丸ｺﾞｼｯｸM-PRO"/>
                <a:cs typeface="HG丸ｺﾞｼｯｸM-PRO"/>
              </a:rPr>
              <a:t>1990</a:t>
            </a:r>
            <a:r>
              <a:rPr lang="ja-JP" altLang="en-US" sz="1100" dirty="0">
                <a:solidFill>
                  <a:srgbClr val="000000"/>
                </a:solidFill>
                <a:latin typeface="HG丸ｺﾞｼｯｸM-PRO"/>
                <a:ea typeface="HG丸ｺﾞｼｯｸM-PRO"/>
                <a:cs typeface="HG丸ｺﾞｼｯｸM-PRO"/>
              </a:rPr>
              <a:t>年、広告制作会社 株式会社あおむしを設立。 </a:t>
            </a:r>
            <a:r>
              <a:rPr lang="en-US" altLang="ja-JP" sz="1100" dirty="0">
                <a:solidFill>
                  <a:srgbClr val="000000"/>
                </a:solidFill>
                <a:latin typeface="HG丸ｺﾞｼｯｸM-PRO"/>
                <a:ea typeface="HG丸ｺﾞｼｯｸM-PRO"/>
                <a:cs typeface="HG丸ｺﾞｼｯｸM-PRO"/>
              </a:rPr>
              <a:t>2014</a:t>
            </a:r>
            <a:r>
              <a:rPr lang="ja-JP" altLang="en-US" sz="1100" dirty="0">
                <a:solidFill>
                  <a:srgbClr val="000000"/>
                </a:solidFill>
                <a:latin typeface="HG丸ｺﾞｼｯｸM-PRO"/>
                <a:ea typeface="HG丸ｺﾞｼｯｸM-PRO"/>
                <a:cs typeface="HG丸ｺﾞｼｯｸM-PRO"/>
              </a:rPr>
              <a:t>年から教育者のキャリアとデザインのキャリを融合させた教育事業「みらい育」をスタートさせる。現在、全国に広がるみらい育ティーチャーズの代表として、ワークショップの開催とティーチャー育成を行っている。</a:t>
            </a:r>
          </a:p>
          <a:p>
            <a:pPr algn="l"/>
            <a:r>
              <a:rPr lang="ja-JP" altLang="en-US" sz="1100" dirty="0">
                <a:solidFill>
                  <a:srgbClr val="000000"/>
                </a:solidFill>
                <a:latin typeface="HG丸ｺﾞｼｯｸM-PRO"/>
                <a:ea typeface="HG丸ｺﾞｼｯｸM-PRO"/>
                <a:cs typeface="HG丸ｺﾞｼｯｸM-PRO"/>
              </a:rPr>
              <a:t>著書に絵本「ゴックンゴクリコ」太田出版、絵本「じっとみて。」「じっとみて。</a:t>
            </a:r>
            <a:r>
              <a:rPr lang="en-US" altLang="ja-JP" sz="1100" dirty="0">
                <a:solidFill>
                  <a:srgbClr val="000000"/>
                </a:solidFill>
                <a:latin typeface="HG丸ｺﾞｼｯｸM-PRO"/>
                <a:ea typeface="HG丸ｺﾞｼｯｸM-PRO"/>
                <a:cs typeface="HG丸ｺﾞｼｯｸM-PRO"/>
              </a:rPr>
              <a:t>②</a:t>
            </a:r>
            <a:r>
              <a:rPr lang="ja-JP" altLang="en-US" sz="1100" dirty="0">
                <a:solidFill>
                  <a:srgbClr val="000000"/>
                </a:solidFill>
                <a:latin typeface="HG丸ｺﾞｼｯｸM-PRO"/>
                <a:ea typeface="HG丸ｺﾞｼｯｸM-PRO"/>
                <a:cs typeface="HG丸ｺﾞｼｯｸM-PRO"/>
              </a:rPr>
              <a:t>」</a:t>
            </a:r>
            <a:r>
              <a:rPr lang="en-US" altLang="ja-JP" sz="1100" dirty="0">
                <a:solidFill>
                  <a:srgbClr val="000000"/>
                </a:solidFill>
                <a:latin typeface="HG丸ｺﾞｼｯｸM-PRO"/>
                <a:ea typeface="HG丸ｺﾞｼｯｸM-PRO"/>
                <a:cs typeface="HG丸ｺﾞｼｯｸM-PRO"/>
              </a:rPr>
              <a:t>kindle</a:t>
            </a:r>
            <a:r>
              <a:rPr lang="ja-JP" altLang="en-US" sz="1100" dirty="0">
                <a:solidFill>
                  <a:srgbClr val="000000"/>
                </a:solidFill>
                <a:latin typeface="HG丸ｺﾞｼｯｸM-PRO"/>
                <a:ea typeface="HG丸ｺﾞｼｯｸM-PRO"/>
                <a:cs typeface="HG丸ｺﾞｼｯｸM-PRO"/>
              </a:rPr>
              <a:t>本「</a:t>
            </a:r>
            <a:r>
              <a:rPr lang="en-US" altLang="ja-JP" sz="1100" dirty="0">
                <a:solidFill>
                  <a:srgbClr val="000000"/>
                </a:solidFill>
                <a:latin typeface="HG丸ｺﾞｼｯｸM-PRO"/>
                <a:ea typeface="HG丸ｺﾞｼｯｸM-PRO"/>
                <a:cs typeface="HG丸ｺﾞｼｯｸM-PRO"/>
              </a:rPr>
              <a:t>MOMOTARO </a:t>
            </a:r>
            <a:r>
              <a:rPr lang="ja-JP" altLang="en-US" sz="1100" dirty="0">
                <a:solidFill>
                  <a:srgbClr val="000000"/>
                </a:solidFill>
                <a:latin typeface="HG丸ｺﾞｼｯｸM-PRO"/>
                <a:ea typeface="HG丸ｺﾞｼｯｸM-PRO"/>
                <a:cs typeface="HG丸ｺﾞｼｯｸM-PRO"/>
              </a:rPr>
              <a:t>大人準備ノート」</a:t>
            </a:r>
            <a:r>
              <a:rPr lang="ja-JP" altLang="en-US" sz="1100" dirty="0" smtClean="0">
                <a:solidFill>
                  <a:srgbClr val="000000"/>
                </a:solidFill>
                <a:latin typeface="HG丸ｺﾞｼｯｸM-PRO"/>
                <a:ea typeface="HG丸ｺﾞｼｯｸM-PRO"/>
                <a:cs typeface="HG丸ｺﾞｼｯｸM-PRO"/>
              </a:rPr>
              <a:t>など</a:t>
            </a:r>
            <a:endParaRPr lang="en-US" altLang="ja-JP" sz="1100" dirty="0" smtClean="0">
              <a:solidFill>
                <a:srgbClr val="000000"/>
              </a:solidFill>
              <a:latin typeface="HG丸ｺﾞｼｯｸM-PRO"/>
              <a:ea typeface="HG丸ｺﾞｼｯｸM-PRO"/>
              <a:cs typeface="HG丸ｺﾞｼｯｸM-PRO"/>
            </a:endParaRPr>
          </a:p>
          <a:p>
            <a:pPr algn="l"/>
            <a:r>
              <a:rPr lang="en-US" altLang="ja-JP" sz="1100" dirty="0">
                <a:solidFill>
                  <a:srgbClr val="000000"/>
                </a:solidFill>
                <a:latin typeface="HG丸ｺﾞｼｯｸM-PRO"/>
                <a:ea typeface="HG丸ｺﾞｼｯｸM-PRO"/>
                <a:cs typeface="HG丸ｺﾞｼｯｸM-PRO"/>
              </a:rPr>
              <a:t>HP : http:/</a:t>
            </a:r>
            <a:r>
              <a:rPr lang="en-US" altLang="ja-JP" sz="1100" dirty="0" smtClean="0">
                <a:solidFill>
                  <a:srgbClr val="000000"/>
                </a:solidFill>
                <a:latin typeface="HG丸ｺﾞｼｯｸM-PRO"/>
                <a:ea typeface="HG丸ｺﾞｼｯｸM-PRO"/>
                <a:cs typeface="HG丸ｺﾞｼｯｸM-PRO"/>
              </a:rPr>
              <a:t>/</a:t>
            </a:r>
            <a:r>
              <a:rPr lang="en-US" altLang="ja-JP" sz="1100" dirty="0" err="1" smtClean="0">
                <a:solidFill>
                  <a:srgbClr val="000000"/>
                </a:solidFill>
                <a:latin typeface="HG丸ｺﾞｼｯｸM-PRO"/>
                <a:ea typeface="HG丸ｺﾞｼｯｸM-PRO"/>
                <a:cs typeface="HG丸ｺﾞｼｯｸM-PRO"/>
              </a:rPr>
              <a:t>www.aomushi.com</a:t>
            </a:r>
            <a:endParaRPr lang="ja-JP" altLang="en-US" sz="1100" dirty="0">
              <a:solidFill>
                <a:srgbClr val="000000"/>
              </a:solidFill>
              <a:latin typeface="HG丸ｺﾞｼｯｸM-PRO"/>
              <a:ea typeface="HG丸ｺﾞｼｯｸM-PRO"/>
              <a:cs typeface="HG丸ｺﾞｼｯｸM-PRO"/>
            </a:endParaRPr>
          </a:p>
        </p:txBody>
      </p:sp>
      <p:sp>
        <p:nvSpPr>
          <p:cNvPr id="11" name="サブタイトル 2"/>
          <p:cNvSpPr txBox="1">
            <a:spLocks/>
          </p:cNvSpPr>
          <p:nvPr/>
        </p:nvSpPr>
        <p:spPr>
          <a:xfrm>
            <a:off x="660123" y="3538362"/>
            <a:ext cx="8590581" cy="381873"/>
          </a:xfrm>
          <a:prstGeom prst="rect">
            <a:avLst/>
          </a:prstGeom>
          <a:solidFill>
            <a:schemeClr val="tx2">
              <a:lumMod val="20000"/>
              <a:lumOff val="80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2120"/>
              </a:lnSpc>
            </a:pPr>
            <a:r>
              <a:rPr lang="ja-JP" altLang="en-US" sz="1800" dirty="0" smtClean="0">
                <a:solidFill>
                  <a:srgbClr val="000000"/>
                </a:solidFill>
                <a:latin typeface="HG丸ｺﾞｼｯｸM-PRO"/>
                <a:ea typeface="HG丸ｺﾞｼｯｸM-PRO"/>
                <a:cs typeface="HG丸ｺﾞｼｯｸM-PRO"/>
              </a:rPr>
              <a:t>みらい育ティーチャーズ（講師）現在全国に</a:t>
            </a:r>
            <a:r>
              <a:rPr lang="en-US" altLang="ja-JP" sz="1800" dirty="0" smtClean="0">
                <a:solidFill>
                  <a:srgbClr val="000000"/>
                </a:solidFill>
                <a:latin typeface="HG丸ｺﾞｼｯｸM-PRO"/>
                <a:ea typeface="HG丸ｺﾞｼｯｸM-PRO"/>
                <a:cs typeface="HG丸ｺﾞｼｯｸM-PRO"/>
              </a:rPr>
              <a:t>65</a:t>
            </a:r>
            <a:r>
              <a:rPr lang="ja-JP" altLang="en-US" sz="1800" dirty="0" smtClean="0">
                <a:solidFill>
                  <a:srgbClr val="000000"/>
                </a:solidFill>
                <a:latin typeface="HG丸ｺﾞｼｯｸM-PRO"/>
                <a:ea typeface="HG丸ｺﾞｼｯｸM-PRO"/>
                <a:cs typeface="HG丸ｺﾞｼｯｸM-PRO"/>
              </a:rPr>
              <a:t>名</a:t>
            </a:r>
          </a:p>
        </p:txBody>
      </p:sp>
      <p:sp>
        <p:nvSpPr>
          <p:cNvPr id="12" name="サブタイトル 2"/>
          <p:cNvSpPr txBox="1">
            <a:spLocks/>
          </p:cNvSpPr>
          <p:nvPr/>
        </p:nvSpPr>
        <p:spPr>
          <a:xfrm>
            <a:off x="5025008" y="4106638"/>
            <a:ext cx="4122860" cy="219831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1400" dirty="0" smtClean="0">
                <a:solidFill>
                  <a:srgbClr val="000000"/>
                </a:solidFill>
                <a:latin typeface="HG丸ｺﾞｼｯｸM-PRO"/>
                <a:ea typeface="HG丸ｺﾞｼｯｸM-PRO"/>
                <a:cs typeface="HG丸ｺﾞｼｯｸM-PRO"/>
              </a:rPr>
              <a:t>副代表　山本康代</a:t>
            </a:r>
            <a:endParaRPr lang="en-US" altLang="ja-JP" sz="1400" dirty="0" smtClean="0">
              <a:solidFill>
                <a:srgbClr val="000000"/>
              </a:solidFill>
              <a:latin typeface="HG丸ｺﾞｼｯｸM-PRO"/>
              <a:ea typeface="HG丸ｺﾞｼｯｸM-PRO"/>
              <a:cs typeface="HG丸ｺﾞｼｯｸM-PRO"/>
            </a:endParaRPr>
          </a:p>
          <a:p>
            <a:pPr algn="l"/>
            <a:r>
              <a:rPr lang="ja-JP" altLang="en-US" sz="1100" dirty="0" smtClean="0">
                <a:solidFill>
                  <a:srgbClr val="000000"/>
                </a:solidFill>
                <a:latin typeface="HG丸ｺﾞｼｯｸM-PRO"/>
                <a:ea typeface="HG丸ｺﾞｼｯｸM-PRO"/>
                <a:cs typeface="HG丸ｺﾞｼｯｸM-PRO"/>
              </a:rPr>
              <a:t>みらい</a:t>
            </a:r>
            <a:r>
              <a:rPr lang="ja-JP" altLang="en-US" sz="1100" dirty="0">
                <a:solidFill>
                  <a:srgbClr val="000000"/>
                </a:solidFill>
                <a:latin typeface="HG丸ｺﾞｼｯｸM-PRO"/>
                <a:ea typeface="HG丸ｺﾞｼｯｸM-PRO"/>
                <a:cs typeface="HG丸ｺﾞｼｯｸM-PRO"/>
              </a:rPr>
              <a:t>育ティーチャーとして、未来を担うこども達のために、日本全国の企業・自治体・大学等教育機関にて、みらい育セミナーを実施しています。</a:t>
            </a:r>
          </a:p>
          <a:p>
            <a:pPr algn="l"/>
            <a:r>
              <a:rPr lang="ja-JP" altLang="en-US" sz="1100" dirty="0">
                <a:solidFill>
                  <a:srgbClr val="000000"/>
                </a:solidFill>
                <a:latin typeface="HG丸ｺﾞｼｯｸM-PRO"/>
                <a:ea typeface="HG丸ｺﾞｼｯｸM-PRO"/>
                <a:cs typeface="HG丸ｺﾞｼｯｸM-PRO"/>
              </a:rPr>
              <a:t>鍼灸・あん摩・マッサージ指圧師・歯科衛生士・産業カウンセラー、東洋医学ライフアドバイザー、フランス政府公認ハプトノミー講師等の有資格者。ココロとカラダは一つであるという考えのもと、巡活のプロフェッショナルとして「いかに健やかに生きるか」を日々追求しています。葉山ハート治療院 院長。</a:t>
            </a:r>
          </a:p>
          <a:p>
            <a:pPr algn="l"/>
            <a:r>
              <a:rPr lang="en-US" altLang="ja-JP" sz="1100" dirty="0">
                <a:solidFill>
                  <a:srgbClr val="000000"/>
                </a:solidFill>
                <a:latin typeface="HG丸ｺﾞｼｯｸM-PRO"/>
                <a:ea typeface="HG丸ｺﾞｼｯｸM-PRO"/>
                <a:cs typeface="HG丸ｺﾞｼｯｸM-PRO"/>
              </a:rPr>
              <a:t>HP : http://</a:t>
            </a:r>
            <a:r>
              <a:rPr lang="en-US" altLang="ja-JP" sz="1100" dirty="0" err="1">
                <a:solidFill>
                  <a:srgbClr val="000000"/>
                </a:solidFill>
                <a:latin typeface="HG丸ｺﾞｼｯｸM-PRO"/>
                <a:ea typeface="HG丸ｺﾞｼｯｸM-PRO"/>
                <a:cs typeface="HG丸ｺﾞｼｯｸM-PRO"/>
              </a:rPr>
              <a:t>hayama-heartclinic.com</a:t>
            </a:r>
            <a:r>
              <a:rPr lang="en-US" altLang="ja-JP" sz="1100" dirty="0">
                <a:solidFill>
                  <a:srgbClr val="000000"/>
                </a:solidFill>
                <a:latin typeface="HG丸ｺﾞｼｯｸM-PRO"/>
                <a:ea typeface="HG丸ｺﾞｼｯｸM-PRO"/>
                <a:cs typeface="HG丸ｺﾞｼｯｸM-PRO"/>
              </a:rPr>
              <a:t>/</a:t>
            </a:r>
            <a:endParaRPr lang="ja-JP" altLang="en-US" sz="1100" dirty="0">
              <a:solidFill>
                <a:srgbClr val="000000"/>
              </a:solidFill>
              <a:latin typeface="HG丸ｺﾞｼｯｸM-PRO"/>
              <a:ea typeface="HG丸ｺﾞｼｯｸM-PRO"/>
              <a:cs typeface="HG丸ｺﾞｼｯｸM-PRO"/>
            </a:endParaRPr>
          </a:p>
        </p:txBody>
      </p:sp>
    </p:spTree>
    <p:extLst>
      <p:ext uri="{BB962C8B-B14F-4D97-AF65-F5344CB8AC3E}">
        <p14:creationId xmlns:p14="http://schemas.microsoft.com/office/powerpoint/2010/main" val="1518186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a:spLocks noGrp="1"/>
          </p:cNvSpPr>
          <p:nvPr>
            <p:ph type="ctrTitle"/>
          </p:nvPr>
        </p:nvSpPr>
        <p:spPr>
          <a:xfrm>
            <a:off x="507375" y="1052736"/>
            <a:ext cx="8898568" cy="1677027"/>
          </a:xfrm>
        </p:spPr>
        <p:txBody>
          <a:bodyPr>
            <a:normAutofit/>
          </a:bodyPr>
          <a:lstStyle/>
          <a:p>
            <a:r>
              <a:rPr kumimoji="1" lang="ja-JP" altLang="en-US" dirty="0" smtClean="0">
                <a:latin typeface="HGP創英角ｺﾞｼｯｸUB"/>
                <a:ea typeface="HGP創英角ｺﾞｼｯｸUB"/>
              </a:rPr>
              <a:t>今日は、ありがとうございました。</a:t>
            </a:r>
            <a:endParaRPr kumimoji="1" lang="ja-JP" altLang="en-US" dirty="0">
              <a:latin typeface="HGP創英角ｺﾞｼｯｸUB"/>
              <a:ea typeface="HGP創英角ｺﾞｼｯｸUB"/>
            </a:endParaRPr>
          </a:p>
        </p:txBody>
      </p:sp>
      <p:pic>
        <p:nvPicPr>
          <p:cNvPr id="16" name="図 15" descr="char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986" y="3717491"/>
            <a:ext cx="1905000" cy="1333500"/>
          </a:xfrm>
          <a:prstGeom prst="rect">
            <a:avLst/>
          </a:prstGeom>
        </p:spPr>
      </p:pic>
      <p:sp>
        <p:nvSpPr>
          <p:cNvPr id="17" name="サブタイトル 2"/>
          <p:cNvSpPr txBox="1">
            <a:spLocks/>
          </p:cNvSpPr>
          <p:nvPr/>
        </p:nvSpPr>
        <p:spPr>
          <a:xfrm>
            <a:off x="507376" y="5224499"/>
            <a:ext cx="8898567" cy="108968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ja-JP" altLang="en-US" sz="2000" dirty="0" smtClean="0">
                <a:solidFill>
                  <a:schemeClr val="tx1"/>
                </a:solidFill>
                <a:latin typeface="ヒラギノ丸ゴ Pro W4"/>
                <a:ea typeface="ヒラギノ丸ゴ Pro W4"/>
                <a:cs typeface="ヒラギノ丸ゴ Pro W4"/>
              </a:rPr>
              <a:t>みらい育</a:t>
            </a:r>
            <a:r>
              <a:rPr lang="ja-JP" altLang="en-US" sz="2000" dirty="0" smtClean="0">
                <a:solidFill>
                  <a:schemeClr val="tx1"/>
                </a:solidFill>
                <a:latin typeface="ヒラギノ丸ゴ Pro W4"/>
                <a:ea typeface="ヒラギノ丸ゴ Pro W4"/>
                <a:cs typeface="ヒラギノ丸ゴ Pro W4"/>
              </a:rPr>
              <a:t>ティーチャーズ</a:t>
            </a:r>
            <a:endParaRPr lang="en-US" altLang="ja-JP" sz="2000" dirty="0" smtClean="0">
              <a:solidFill>
                <a:schemeClr val="tx1"/>
              </a:solidFill>
              <a:latin typeface="ヒラギノ丸ゴ Pro W4"/>
              <a:ea typeface="ヒラギノ丸ゴ Pro W4"/>
              <a:cs typeface="ヒラギノ丸ゴ Pro W4"/>
            </a:endParaRPr>
          </a:p>
          <a:p>
            <a:r>
              <a:rPr lang="en-US" altLang="ja-JP" sz="2000" dirty="0" err="1" smtClean="0">
                <a:solidFill>
                  <a:schemeClr val="tx1"/>
                </a:solidFill>
                <a:latin typeface="ヒラギノ丸ゴ Pro W4"/>
                <a:ea typeface="ヒラギノ丸ゴ Pro W4"/>
                <a:cs typeface="ヒラギノ丸ゴ Pro W4"/>
              </a:rPr>
              <a:t>sato</a:t>
            </a:r>
            <a:r>
              <a:rPr lang="en-US" altLang="ja-JP" sz="2000" dirty="0" err="1" smtClean="0">
                <a:solidFill>
                  <a:schemeClr val="tx1"/>
                </a:solidFill>
                <a:latin typeface="ヒラギノ丸ゴ Pro W4"/>
                <a:ea typeface="ヒラギノ丸ゴ Pro W4"/>
                <a:cs typeface="ヒラギノ丸ゴ Pro W4"/>
              </a:rPr>
              <a:t>@aomushi.com</a:t>
            </a:r>
            <a:endParaRPr lang="ja-JP" altLang="en-US" sz="2000" dirty="0">
              <a:solidFill>
                <a:schemeClr val="tx1"/>
              </a:solidFill>
              <a:latin typeface="ヒラギノ丸ゴ Pro W4"/>
              <a:ea typeface="ヒラギノ丸ゴ Pro W4"/>
              <a:cs typeface="ヒラギノ丸ゴ Pro W4"/>
            </a:endParaRPr>
          </a:p>
        </p:txBody>
      </p:sp>
      <p:sp>
        <p:nvSpPr>
          <p:cNvPr id="18" name="サブタイトル 2"/>
          <p:cNvSpPr txBox="1">
            <a:spLocks/>
          </p:cNvSpPr>
          <p:nvPr/>
        </p:nvSpPr>
        <p:spPr>
          <a:xfrm>
            <a:off x="507375" y="2450086"/>
            <a:ext cx="8898568" cy="80539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ja-JP" altLang="en-US" sz="1600" dirty="0" smtClean="0">
                <a:solidFill>
                  <a:schemeClr val="tx1"/>
                </a:solidFill>
                <a:latin typeface="HG丸ｺﾞｼｯｸM-PRO"/>
                <a:ea typeface="HG丸ｺﾞｼｯｸM-PRO"/>
                <a:cs typeface="HG丸ｺﾞｼｯｸM-PRO"/>
              </a:rPr>
              <a:t>ご検討いただければ嬉しいです。</a:t>
            </a:r>
            <a:endParaRPr lang="ja-JP" altLang="en-US" sz="1600" dirty="0">
              <a:solidFill>
                <a:schemeClr val="tx1"/>
              </a:solidFill>
              <a:latin typeface="HG丸ｺﾞｼｯｸM-PRO"/>
              <a:ea typeface="HG丸ｺﾞｼｯｸM-PRO"/>
              <a:cs typeface="HG丸ｺﾞｼｯｸM-PRO"/>
            </a:endParaRPr>
          </a:p>
        </p:txBody>
      </p:sp>
    </p:spTree>
    <p:extLst>
      <p:ext uri="{BB962C8B-B14F-4D97-AF65-F5344CB8AC3E}">
        <p14:creationId xmlns:p14="http://schemas.microsoft.com/office/powerpoint/2010/main" val="3802459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391195"/>
            <a:ext cx="8420100" cy="1470025"/>
          </a:xfrm>
        </p:spPr>
        <p:txBody>
          <a:bodyPr>
            <a:noAutofit/>
          </a:bodyPr>
          <a:lstStyle/>
          <a:p>
            <a:r>
              <a:rPr lang="ja-JP" altLang="en-US" sz="3200" dirty="0" smtClean="0">
                <a:latin typeface="HGP創英角ｺﾞｼｯｸUB"/>
                <a:ea typeface="HGP創英角ｺﾞｼｯｸUB"/>
                <a:cs typeface="HGP創英角ｺﾞｼｯｸUB"/>
              </a:rPr>
              <a:t>子どもたちが未来を思う時、</a:t>
            </a:r>
            <a:br>
              <a:rPr lang="ja-JP" altLang="en-US" sz="3200" dirty="0" smtClean="0">
                <a:latin typeface="HGP創英角ｺﾞｼｯｸUB"/>
                <a:ea typeface="HGP創英角ｺﾞｼｯｸUB"/>
                <a:cs typeface="HGP創英角ｺﾞｼｯｸUB"/>
              </a:rPr>
            </a:br>
            <a:r>
              <a:rPr lang="ja-JP" altLang="en-US" sz="3200" dirty="0" smtClean="0">
                <a:latin typeface="HGP創英角ｺﾞｼｯｸUB"/>
                <a:ea typeface="HGP創英角ｺﾞｼｯｸUB"/>
                <a:cs typeface="HGP創英角ｺﾞｼｯｸUB"/>
              </a:rPr>
              <a:t>抑えられないワクワク感を感じてほしくて、</a:t>
            </a:r>
            <a:br>
              <a:rPr lang="ja-JP" altLang="en-US" sz="3200" dirty="0" smtClean="0">
                <a:latin typeface="HGP創英角ｺﾞｼｯｸUB"/>
                <a:ea typeface="HGP創英角ｺﾞｼｯｸUB"/>
                <a:cs typeface="HGP創英角ｺﾞｼｯｸUB"/>
              </a:rPr>
            </a:br>
            <a:r>
              <a:rPr lang="ja-JP" altLang="en-US" sz="3200" dirty="0" smtClean="0">
                <a:latin typeface="HGP創英角ｺﾞｼｯｸUB"/>
                <a:ea typeface="HGP創英角ｺﾞｼｯｸUB"/>
                <a:cs typeface="HGP創英角ｺﾞｼｯｸUB"/>
              </a:rPr>
              <a:t>みらい育をはじめました。</a:t>
            </a:r>
            <a:endParaRPr kumimoji="1" lang="ja-JP" altLang="en-US" sz="3200" dirty="0">
              <a:latin typeface="HGP創英角ｺﾞｼｯｸUB"/>
              <a:ea typeface="HGP創英角ｺﾞｼｯｸUB"/>
              <a:cs typeface="HGP創英角ｺﾞｼｯｸUB"/>
            </a:endParaRPr>
          </a:p>
        </p:txBody>
      </p:sp>
      <p:sp>
        <p:nvSpPr>
          <p:cNvPr id="3" name="サブタイトル 2"/>
          <p:cNvSpPr>
            <a:spLocks noGrp="1"/>
          </p:cNvSpPr>
          <p:nvPr>
            <p:ph type="subTitle" idx="1"/>
          </p:nvPr>
        </p:nvSpPr>
        <p:spPr>
          <a:xfrm>
            <a:off x="331311" y="2132856"/>
            <a:ext cx="9239925" cy="4205442"/>
          </a:xfrm>
        </p:spPr>
        <p:txBody>
          <a:bodyPr>
            <a:noAutofit/>
          </a:bodyPr>
          <a:lstStyle/>
          <a:p>
            <a:r>
              <a:rPr lang="ja-JP" altLang="en-US" sz="1800" dirty="0" smtClean="0">
                <a:solidFill>
                  <a:srgbClr val="000000"/>
                </a:solidFill>
                <a:latin typeface="HG丸ｺﾞｼｯｸM-PRO"/>
                <a:ea typeface="HG丸ｺﾞｼｯｸM-PRO"/>
                <a:cs typeface="HG丸ｺﾞｼｯｸM-PRO"/>
              </a:rPr>
              <a:t>環境や貧富の差など関係なく、すべ子どもたちが、</a:t>
            </a:r>
          </a:p>
          <a:p>
            <a:r>
              <a:rPr lang="ja-JP" altLang="en-US" sz="1800" dirty="0" smtClean="0">
                <a:solidFill>
                  <a:srgbClr val="000000"/>
                </a:solidFill>
                <a:latin typeface="HG丸ｺﾞｼｯｸM-PRO"/>
                <a:ea typeface="HG丸ｺﾞｼｯｸM-PRO"/>
                <a:cs typeface="HG丸ｺﾞｼｯｸM-PRO"/>
              </a:rPr>
              <a:t>誰から言われたのでも、誰のマネでもない自分の道標を持ってほしい。</a:t>
            </a:r>
          </a:p>
          <a:p>
            <a:endParaRPr lang="ja-JP" altLang="en-US" sz="1800" dirty="0" smtClean="0">
              <a:solidFill>
                <a:srgbClr val="000000"/>
              </a:solidFill>
              <a:latin typeface="HG丸ｺﾞｼｯｸM-PRO"/>
              <a:ea typeface="HG丸ｺﾞｼｯｸM-PRO"/>
              <a:cs typeface="HG丸ｺﾞｼｯｸM-PRO"/>
            </a:endParaRPr>
          </a:p>
          <a:p>
            <a:r>
              <a:rPr lang="en-US" altLang="ja-JP" sz="1800" dirty="0" smtClean="0">
                <a:solidFill>
                  <a:srgbClr val="000000"/>
                </a:solidFill>
                <a:latin typeface="HG丸ｺﾞｼｯｸM-PRO"/>
                <a:ea typeface="HG丸ｺﾞｼｯｸM-PRO"/>
                <a:cs typeface="HG丸ｺﾞｼｯｸM-PRO"/>
              </a:rPr>
              <a:t>10</a:t>
            </a:r>
            <a:r>
              <a:rPr lang="ja-JP" altLang="en-US" sz="1800" dirty="0" smtClean="0">
                <a:solidFill>
                  <a:srgbClr val="000000"/>
                </a:solidFill>
                <a:latin typeface="HG丸ｺﾞｼｯｸM-PRO"/>
                <a:ea typeface="HG丸ｺﾞｼｯｸM-PRO"/>
                <a:cs typeface="HG丸ｺﾞｼｯｸM-PRO"/>
              </a:rPr>
              <a:t>年後には今の仕事の</a:t>
            </a:r>
            <a:r>
              <a:rPr lang="en-US" altLang="ja-JP" sz="1800" dirty="0" smtClean="0">
                <a:solidFill>
                  <a:srgbClr val="000000"/>
                </a:solidFill>
                <a:latin typeface="HG丸ｺﾞｼｯｸM-PRO"/>
                <a:ea typeface="HG丸ｺﾞｼｯｸM-PRO"/>
                <a:cs typeface="HG丸ｺﾞｼｯｸM-PRO"/>
              </a:rPr>
              <a:t>65</a:t>
            </a:r>
            <a:r>
              <a:rPr lang="ja-JP" altLang="en-US" sz="1800" dirty="0" smtClean="0">
                <a:solidFill>
                  <a:srgbClr val="000000"/>
                </a:solidFill>
                <a:latin typeface="HG丸ｺﾞｼｯｸM-PRO"/>
                <a:ea typeface="HG丸ｺﾞｼｯｸM-PRO"/>
                <a:cs typeface="HG丸ｺﾞｼｯｸM-PRO"/>
              </a:rPr>
              <a:t>％が</a:t>
            </a:r>
            <a:r>
              <a:rPr lang="en-US" altLang="ja-JP" sz="1800" dirty="0" smtClean="0">
                <a:solidFill>
                  <a:srgbClr val="000000"/>
                </a:solidFill>
                <a:latin typeface="HG丸ｺﾞｼｯｸM-PRO"/>
                <a:ea typeface="HG丸ｺﾞｼｯｸM-PRO"/>
                <a:cs typeface="HG丸ｺﾞｼｯｸM-PRO"/>
              </a:rPr>
              <a:t>AI</a:t>
            </a:r>
            <a:r>
              <a:rPr lang="ja-JP" altLang="en-US" sz="1800" dirty="0" smtClean="0">
                <a:solidFill>
                  <a:srgbClr val="000000"/>
                </a:solidFill>
                <a:latin typeface="HG丸ｺﾞｼｯｸM-PRO"/>
                <a:ea typeface="HG丸ｺﾞｼｯｸM-PRO"/>
                <a:cs typeface="HG丸ｺﾞｼｯｸM-PRO"/>
              </a:rPr>
              <a:t>に代わると言われている中</a:t>
            </a:r>
          </a:p>
          <a:p>
            <a:r>
              <a:rPr lang="ja-JP" altLang="en-US" sz="1800" dirty="0" smtClean="0">
                <a:solidFill>
                  <a:srgbClr val="000000"/>
                </a:solidFill>
                <a:latin typeface="HG丸ｺﾞｼｯｸM-PRO"/>
                <a:ea typeface="HG丸ｺﾞｼｯｸM-PRO"/>
                <a:cs typeface="HG丸ｺﾞｼｯｸM-PRO"/>
              </a:rPr>
              <a:t>人間にしかできない意欲と創造性で勝負できる大人になってほしい。</a:t>
            </a:r>
          </a:p>
          <a:p>
            <a:endParaRPr lang="ja-JP" altLang="en-US" sz="1800" dirty="0" smtClean="0">
              <a:solidFill>
                <a:srgbClr val="000000"/>
              </a:solidFill>
              <a:latin typeface="HG丸ｺﾞｼｯｸM-PRO"/>
              <a:ea typeface="HG丸ｺﾞｼｯｸM-PRO"/>
              <a:cs typeface="HG丸ｺﾞｼｯｸM-PRO"/>
            </a:endParaRPr>
          </a:p>
          <a:p>
            <a:r>
              <a:rPr lang="ja-JP" altLang="en-US" sz="1800" dirty="0" smtClean="0">
                <a:solidFill>
                  <a:srgbClr val="000000"/>
                </a:solidFill>
                <a:latin typeface="HG丸ｺﾞｼｯｸM-PRO"/>
                <a:ea typeface="HG丸ｺﾞｼｯｸM-PRO"/>
                <a:cs typeface="HG丸ｺﾞｼｯｸM-PRO"/>
              </a:rPr>
              <a:t>でも、現状に目を向けると・・・・</a:t>
            </a:r>
          </a:p>
          <a:p>
            <a:r>
              <a:rPr lang="ja-JP" altLang="en-US" sz="1800" dirty="0" smtClean="0">
                <a:solidFill>
                  <a:srgbClr val="000000"/>
                </a:solidFill>
                <a:latin typeface="HG丸ｺﾞｼｯｸM-PRO"/>
                <a:ea typeface="HG丸ｺﾞｼｯｸM-PRO"/>
                <a:cs typeface="HG丸ｺﾞｼｯｸM-PRO"/>
              </a:rPr>
              <a:t>日本の子どもたちは</a:t>
            </a:r>
          </a:p>
          <a:p>
            <a:r>
              <a:rPr lang="ja-JP" altLang="en-US" sz="1800" dirty="0" smtClean="0">
                <a:solidFill>
                  <a:srgbClr val="000000"/>
                </a:solidFill>
                <a:latin typeface="HG丸ｺﾞｼｯｸM-PRO"/>
                <a:ea typeface="HG丸ｺﾞｼｯｸM-PRO"/>
                <a:cs typeface="HG丸ｺﾞｼｯｸM-PRO"/>
              </a:rPr>
              <a:t>自分をダメだと思い未来に希望を持っていません。</a:t>
            </a:r>
          </a:p>
          <a:p>
            <a:endParaRPr lang="ja-JP" altLang="en-US" sz="1800" dirty="0" smtClean="0">
              <a:solidFill>
                <a:srgbClr val="000000"/>
              </a:solidFill>
              <a:latin typeface="HG丸ｺﾞｼｯｸM-PRO"/>
              <a:ea typeface="HG丸ｺﾞｼｯｸM-PRO"/>
              <a:cs typeface="HG丸ｺﾞｼｯｸM-PRO"/>
            </a:endParaRPr>
          </a:p>
          <a:p>
            <a:r>
              <a:rPr lang="ja-JP" altLang="en-US" sz="1800" dirty="0" smtClean="0">
                <a:solidFill>
                  <a:srgbClr val="000000"/>
                </a:solidFill>
                <a:latin typeface="HG丸ｺﾞｼｯｸM-PRO"/>
                <a:ea typeface="HG丸ｺﾞｼｯｸM-PRO"/>
                <a:cs typeface="HG丸ｺﾞｼｯｸM-PRO"/>
              </a:rPr>
              <a:t>だからこそ私たちは特別な手法で</a:t>
            </a:r>
          </a:p>
          <a:p>
            <a:r>
              <a:rPr lang="ja-JP" altLang="en-US" sz="1800" dirty="0" smtClean="0">
                <a:solidFill>
                  <a:srgbClr val="000000"/>
                </a:solidFill>
                <a:latin typeface="HG丸ｺﾞｼｯｸM-PRO"/>
                <a:ea typeface="HG丸ｺﾞｼｯｸM-PRO"/>
                <a:cs typeface="HG丸ｺﾞｼｯｸM-PRO"/>
              </a:rPr>
              <a:t>勇気と希望が湧き出すワークショップを開発しました。</a:t>
            </a:r>
          </a:p>
          <a:p>
            <a:r>
              <a:rPr lang="ja-JP" altLang="en-US" sz="1800" dirty="0" smtClean="0">
                <a:solidFill>
                  <a:srgbClr val="000000"/>
                </a:solidFill>
                <a:latin typeface="HG丸ｺﾞｼｯｸM-PRO"/>
                <a:ea typeface="HG丸ｺﾞｼｯｸM-PRO"/>
                <a:cs typeface="HG丸ｺﾞｼｯｸM-PRO"/>
              </a:rPr>
              <a:t>だれもがみんな自分の力を未来へと発展させていけるように。</a:t>
            </a:r>
            <a:endParaRPr kumimoji="1" lang="ja-JP" altLang="en-US" sz="1800" dirty="0">
              <a:solidFill>
                <a:srgbClr val="000000"/>
              </a:solidFill>
              <a:latin typeface="HG丸ｺﾞｼｯｸM-PRO"/>
              <a:ea typeface="HG丸ｺﾞｼｯｸM-PRO"/>
              <a:cs typeface="HG丸ｺﾞｼｯｸM-PRO"/>
            </a:endParaRPr>
          </a:p>
        </p:txBody>
      </p:sp>
      <p:sp>
        <p:nvSpPr>
          <p:cNvPr id="6" name="円/楕円 5"/>
          <p:cNvSpPr/>
          <p:nvPr/>
        </p:nvSpPr>
        <p:spPr>
          <a:xfrm>
            <a:off x="9163050" y="6193135"/>
            <a:ext cx="423305" cy="423305"/>
          </a:xfrm>
          <a:prstGeom prst="ellipse">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140"/>
              </a:lnSpc>
            </a:pPr>
            <a:r>
              <a:rPr kumimoji="1" lang="en-US" altLang="ja-JP" sz="1200" dirty="0" smtClean="0">
                <a:solidFill>
                  <a:srgbClr val="000000"/>
                </a:solidFill>
                <a:latin typeface="ヒラギノ丸ゴ Pro W4"/>
                <a:ea typeface="ヒラギノ丸ゴ Pro W4"/>
                <a:cs typeface="ヒラギノ丸ゴ Pro W4"/>
              </a:rPr>
              <a:t>01</a:t>
            </a:r>
            <a:endParaRPr kumimoji="1" lang="ja-JP" altLang="en-US" sz="1200" dirty="0">
              <a:solidFill>
                <a:srgbClr val="000000"/>
              </a:solidFill>
              <a:latin typeface="ヒラギノ丸ゴ Pro W4"/>
              <a:ea typeface="ヒラギノ丸ゴ Pro W4"/>
              <a:cs typeface="ヒラギノ丸ゴ Pro W4"/>
            </a:endParaRPr>
          </a:p>
        </p:txBody>
      </p:sp>
    </p:spTree>
    <p:extLst>
      <p:ext uri="{BB962C8B-B14F-4D97-AF65-F5344CB8AC3E}">
        <p14:creationId xmlns:p14="http://schemas.microsoft.com/office/powerpoint/2010/main" val="3389795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89971"/>
            <a:ext cx="8420100" cy="611854"/>
          </a:xfrm>
        </p:spPr>
        <p:txBody>
          <a:bodyPr>
            <a:noAutofit/>
          </a:bodyPr>
          <a:lstStyle/>
          <a:p>
            <a:r>
              <a:rPr kumimoji="1" lang="ja-JP" altLang="en-US" sz="2400" dirty="0" smtClean="0">
                <a:latin typeface="HGP創英角ｺﾞｼｯｸUB"/>
                <a:ea typeface="HGP創英角ｺﾞｼｯｸUB"/>
                <a:cs typeface="HGP創英角ｺﾞｼｯｸUB"/>
              </a:rPr>
              <a:t>問題点</a:t>
            </a:r>
            <a:r>
              <a:rPr kumimoji="1" lang="en-US" altLang="ja-JP" sz="2400" dirty="0" smtClean="0">
                <a:latin typeface="HGP創英角ｺﾞｼｯｸUB"/>
                <a:ea typeface="HGP創英角ｺﾞｼｯｸUB"/>
                <a:cs typeface="HGP創英角ｺﾞｼｯｸUB"/>
              </a:rPr>
              <a:t>①</a:t>
            </a:r>
            <a:endParaRPr kumimoji="1" lang="ja-JP" altLang="en-US" sz="2400" dirty="0">
              <a:latin typeface="HGP創英角ｺﾞｼｯｸUB"/>
              <a:ea typeface="HGP創英角ｺﾞｼｯｸUB"/>
              <a:cs typeface="HGP創英角ｺﾞｼｯｸUB"/>
            </a:endParaRPr>
          </a:p>
        </p:txBody>
      </p:sp>
      <p:sp>
        <p:nvSpPr>
          <p:cNvPr id="3" name="サブタイトル 2"/>
          <p:cNvSpPr>
            <a:spLocks noGrp="1"/>
          </p:cNvSpPr>
          <p:nvPr>
            <p:ph type="subTitle" idx="1"/>
          </p:nvPr>
        </p:nvSpPr>
        <p:spPr>
          <a:xfrm>
            <a:off x="883499" y="1260713"/>
            <a:ext cx="8687737" cy="653362"/>
          </a:xfrm>
        </p:spPr>
        <p:txBody>
          <a:bodyPr>
            <a:normAutofit/>
          </a:bodyPr>
          <a:lstStyle/>
          <a:p>
            <a:pPr algn="l"/>
            <a:r>
              <a:rPr lang="ja-JP" altLang="en-US" sz="2400" dirty="0" smtClean="0">
                <a:solidFill>
                  <a:srgbClr val="000000"/>
                </a:solidFill>
                <a:latin typeface="HG丸ｺﾞｼｯｸM-PRO"/>
                <a:ea typeface="HG丸ｺﾞｼｯｸM-PRO"/>
                <a:cs typeface="HG丸ｺﾞｼｯｸM-PRO"/>
              </a:rPr>
              <a:t>自分はダメな人間だと思うことがある。高校生</a:t>
            </a:r>
            <a:r>
              <a:rPr lang="en-US" altLang="ja-JP" sz="2400" dirty="0" smtClean="0">
                <a:solidFill>
                  <a:srgbClr val="000000"/>
                </a:solidFill>
                <a:latin typeface="HG丸ｺﾞｼｯｸM-PRO"/>
                <a:ea typeface="HG丸ｺﾞｼｯｸM-PRO"/>
                <a:cs typeface="HG丸ｺﾞｼｯｸM-PRO"/>
              </a:rPr>
              <a:t>72.5%</a:t>
            </a:r>
            <a:endParaRPr kumimoji="1" lang="ja-JP" altLang="en-US" sz="2400" dirty="0">
              <a:solidFill>
                <a:srgbClr val="000000"/>
              </a:solidFill>
              <a:latin typeface="HG丸ｺﾞｼｯｸM-PRO"/>
              <a:ea typeface="HG丸ｺﾞｼｯｸM-PRO"/>
              <a:cs typeface="HG丸ｺﾞｼｯｸM-PRO"/>
            </a:endParaRPr>
          </a:p>
        </p:txBody>
      </p:sp>
      <p:pic>
        <p:nvPicPr>
          <p:cNvPr id="4" name="図 3" descr="7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343" y="1840457"/>
            <a:ext cx="8043519" cy="4054231"/>
          </a:xfrm>
          <a:prstGeom prst="rect">
            <a:avLst/>
          </a:prstGeom>
        </p:spPr>
      </p:pic>
      <p:sp>
        <p:nvSpPr>
          <p:cNvPr id="5" name="正方形/長方形 4"/>
          <p:cNvSpPr/>
          <p:nvPr/>
        </p:nvSpPr>
        <p:spPr>
          <a:xfrm>
            <a:off x="1076765" y="5989882"/>
            <a:ext cx="7831847" cy="276999"/>
          </a:xfrm>
          <a:prstGeom prst="rect">
            <a:avLst/>
          </a:prstGeom>
        </p:spPr>
        <p:txBody>
          <a:bodyPr wrap="square">
            <a:spAutoFit/>
          </a:bodyPr>
          <a:lstStyle/>
          <a:p>
            <a:r>
              <a:rPr lang="ja-JP" altLang="en-US" sz="1200" dirty="0" smtClean="0">
                <a:latin typeface="HG丸ｺﾞｼｯｸM-PRO"/>
                <a:ea typeface="HG丸ｺﾞｼｯｸM-PRO"/>
                <a:cs typeface="HG丸ｺﾞｼｯｸM-PRO"/>
              </a:rPr>
              <a:t>国立青少年教育振興機構の調査報告書（</a:t>
            </a:r>
            <a:r>
              <a:rPr lang="en-US" altLang="ja-JP" sz="1200" dirty="0" smtClean="0">
                <a:latin typeface="HG丸ｺﾞｼｯｸM-PRO"/>
                <a:ea typeface="HG丸ｺﾞｼｯｸM-PRO"/>
                <a:cs typeface="HG丸ｺﾞｼｯｸM-PRO"/>
              </a:rPr>
              <a:t>2014</a:t>
            </a:r>
            <a:r>
              <a:rPr lang="ja-JP" altLang="en-US" sz="1200" dirty="0" smtClean="0">
                <a:latin typeface="HG丸ｺﾞｼｯｸM-PRO"/>
                <a:ea typeface="HG丸ｺﾞｼｯｸM-PRO"/>
                <a:cs typeface="HG丸ｺﾞｼｯｸM-PRO"/>
              </a:rPr>
              <a:t>年</a:t>
            </a:r>
            <a:r>
              <a:rPr lang="en-US" altLang="ja-JP" sz="1200" dirty="0" smtClean="0">
                <a:latin typeface="HG丸ｺﾞｼｯｸM-PRO"/>
                <a:ea typeface="HG丸ｺﾞｼｯｸM-PRO"/>
                <a:cs typeface="HG丸ｺﾞｼｯｸM-PRO"/>
              </a:rPr>
              <a:t>9</a:t>
            </a:r>
            <a:r>
              <a:rPr lang="ja-JP" altLang="en-US" sz="1200" dirty="0" smtClean="0">
                <a:latin typeface="HG丸ｺﾞｼｯｸM-PRO"/>
                <a:ea typeface="HG丸ｺﾞｼｯｸM-PRO"/>
                <a:cs typeface="HG丸ｺﾞｼｯｸM-PRO"/>
              </a:rPr>
              <a:t>～</a:t>
            </a:r>
            <a:r>
              <a:rPr lang="en-US" altLang="ja-JP" sz="1200" dirty="0" smtClean="0">
                <a:latin typeface="HG丸ｺﾞｼｯｸM-PRO"/>
                <a:ea typeface="HG丸ｺﾞｼｯｸM-PRO"/>
                <a:cs typeface="HG丸ｺﾞｼｯｸM-PRO"/>
              </a:rPr>
              <a:t>11</a:t>
            </a:r>
            <a:r>
              <a:rPr lang="ja-JP" altLang="en-US" sz="1200" dirty="0" smtClean="0">
                <a:latin typeface="HG丸ｺﾞｼｯｸM-PRO"/>
                <a:ea typeface="HG丸ｺﾞｼｯｸM-PRO"/>
                <a:cs typeface="HG丸ｺﾞｼｯｸM-PRO"/>
              </a:rPr>
              <a:t>月、日本、アメリカ、中国、韓国の高校生を対象）</a:t>
            </a:r>
            <a:endParaRPr lang="ja-JP" altLang="en-US" sz="1200" dirty="0">
              <a:latin typeface="HG丸ｺﾞｼｯｸM-PRO"/>
              <a:ea typeface="HG丸ｺﾞｼｯｸM-PRO"/>
              <a:cs typeface="HG丸ｺﾞｼｯｸM-PRO"/>
            </a:endParaRPr>
          </a:p>
        </p:txBody>
      </p:sp>
      <p:sp>
        <p:nvSpPr>
          <p:cNvPr id="7" name="円/楕円 6"/>
          <p:cNvSpPr/>
          <p:nvPr/>
        </p:nvSpPr>
        <p:spPr>
          <a:xfrm>
            <a:off x="9163050" y="6193135"/>
            <a:ext cx="423305" cy="423305"/>
          </a:xfrm>
          <a:prstGeom prst="ellipse">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140"/>
              </a:lnSpc>
            </a:pPr>
            <a:r>
              <a:rPr kumimoji="1" lang="en-US" altLang="ja-JP" sz="1200" dirty="0" smtClean="0">
                <a:solidFill>
                  <a:srgbClr val="000000"/>
                </a:solidFill>
                <a:latin typeface="ヒラギノ丸ゴ Pro W4"/>
                <a:ea typeface="ヒラギノ丸ゴ Pro W4"/>
                <a:cs typeface="ヒラギノ丸ゴ Pro W4"/>
              </a:rPr>
              <a:t>02</a:t>
            </a:r>
            <a:endParaRPr kumimoji="1" lang="ja-JP" altLang="en-US" sz="1200" dirty="0">
              <a:solidFill>
                <a:srgbClr val="000000"/>
              </a:solidFill>
              <a:latin typeface="ヒラギノ丸ゴ Pro W4"/>
              <a:ea typeface="ヒラギノ丸ゴ Pro W4"/>
              <a:cs typeface="ヒラギノ丸ゴ Pro W4"/>
            </a:endParaRPr>
          </a:p>
        </p:txBody>
      </p:sp>
      <p:cxnSp>
        <p:nvCxnSpPr>
          <p:cNvPr id="10" name="直線コネクタ 9"/>
          <p:cNvCxnSpPr/>
          <p:nvPr/>
        </p:nvCxnSpPr>
        <p:spPr>
          <a:xfrm>
            <a:off x="4141402" y="874219"/>
            <a:ext cx="1546123"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304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89971"/>
            <a:ext cx="8420100" cy="611854"/>
          </a:xfrm>
        </p:spPr>
        <p:txBody>
          <a:bodyPr>
            <a:noAutofit/>
          </a:bodyPr>
          <a:lstStyle/>
          <a:p>
            <a:r>
              <a:rPr kumimoji="1" lang="ja-JP" altLang="en-US" sz="2400" dirty="0" smtClean="0">
                <a:latin typeface="HGP創英角ｺﾞｼｯｸUB"/>
                <a:ea typeface="HGP創英角ｺﾞｼｯｸUB"/>
                <a:cs typeface="HGP創英角ｺﾞｼｯｸUB"/>
              </a:rPr>
              <a:t>問題点</a:t>
            </a:r>
            <a:r>
              <a:rPr kumimoji="1" lang="en-US" altLang="ja-JP" sz="2400" dirty="0" smtClean="0">
                <a:latin typeface="HGP創英角ｺﾞｼｯｸUB"/>
                <a:ea typeface="HGP創英角ｺﾞｼｯｸUB"/>
                <a:cs typeface="HGP創英角ｺﾞｼｯｸUB"/>
              </a:rPr>
              <a:t>②</a:t>
            </a:r>
            <a:endParaRPr kumimoji="1" lang="ja-JP" altLang="en-US" sz="2400" dirty="0">
              <a:latin typeface="HGP創英角ｺﾞｼｯｸUB"/>
              <a:ea typeface="HGP創英角ｺﾞｼｯｸUB"/>
              <a:cs typeface="HGP創英角ｺﾞｼｯｸUB"/>
            </a:endParaRPr>
          </a:p>
        </p:txBody>
      </p:sp>
      <p:sp>
        <p:nvSpPr>
          <p:cNvPr id="3" name="サブタイトル 2"/>
          <p:cNvSpPr>
            <a:spLocks noGrp="1"/>
          </p:cNvSpPr>
          <p:nvPr>
            <p:ph type="subTitle" idx="1"/>
          </p:nvPr>
        </p:nvSpPr>
        <p:spPr>
          <a:xfrm>
            <a:off x="1076765" y="1097138"/>
            <a:ext cx="7831847" cy="653362"/>
          </a:xfrm>
        </p:spPr>
        <p:txBody>
          <a:bodyPr>
            <a:normAutofit/>
          </a:bodyPr>
          <a:lstStyle/>
          <a:p>
            <a:pPr algn="l"/>
            <a:r>
              <a:rPr lang="ja-JP" altLang="en-US" sz="2400" dirty="0" smtClean="0">
                <a:solidFill>
                  <a:srgbClr val="000000"/>
                </a:solidFill>
                <a:latin typeface="HG丸ｺﾞｼｯｸM-PRO"/>
                <a:ea typeface="HG丸ｺﾞｼｯｸM-PRO"/>
                <a:cs typeface="HG丸ｺﾞｼｯｸM-PRO"/>
              </a:rPr>
              <a:t>「将来が良くなる」　</a:t>
            </a:r>
            <a:r>
              <a:rPr lang="ja-JP" altLang="ja-JP" sz="2400" dirty="0" smtClean="0">
                <a:solidFill>
                  <a:srgbClr val="000000"/>
                </a:solidFill>
                <a:latin typeface="HG丸ｺﾞｼｯｸM-PRO"/>
                <a:ea typeface="HG丸ｺﾞｼｯｸM-PRO"/>
                <a:cs typeface="HG丸ｺﾞｼｯｸM-PRO"/>
              </a:rPr>
              <a:t>1</a:t>
            </a:r>
            <a:r>
              <a:rPr lang="en-US" altLang="ja-JP" sz="2400" dirty="0" smtClean="0">
                <a:solidFill>
                  <a:srgbClr val="000000"/>
                </a:solidFill>
                <a:latin typeface="HG丸ｺﾞｼｯｸM-PRO"/>
                <a:ea typeface="HG丸ｺﾞｼｯｸM-PRO"/>
                <a:cs typeface="HG丸ｺﾞｼｯｸM-PRO"/>
              </a:rPr>
              <a:t>8</a:t>
            </a:r>
            <a:r>
              <a:rPr lang="ja-JP" altLang="en-US" sz="2400" dirty="0" smtClean="0">
                <a:solidFill>
                  <a:srgbClr val="000000"/>
                </a:solidFill>
                <a:latin typeface="HG丸ｺﾞｼｯｸM-PRO"/>
                <a:ea typeface="HG丸ｺﾞｼｯｸM-PRO"/>
                <a:cs typeface="HG丸ｺﾞｼｯｸM-PRO"/>
              </a:rPr>
              <a:t>歳 </a:t>
            </a:r>
            <a:r>
              <a:rPr lang="en-US" altLang="ja-JP" sz="2400" dirty="0" smtClean="0">
                <a:solidFill>
                  <a:srgbClr val="000000"/>
                </a:solidFill>
                <a:latin typeface="HG丸ｺﾞｼｯｸM-PRO"/>
                <a:ea typeface="HG丸ｺﾞｼｯｸM-PRO"/>
                <a:cs typeface="HG丸ｺﾞｼｯｸM-PRO"/>
              </a:rPr>
              <a:t>9.6</a:t>
            </a:r>
            <a:r>
              <a:rPr lang="ja-JP" altLang="en-US" sz="2400" dirty="0" smtClean="0">
                <a:solidFill>
                  <a:srgbClr val="000000"/>
                </a:solidFill>
                <a:latin typeface="HG丸ｺﾞｼｯｸM-PRO"/>
                <a:ea typeface="HG丸ｺﾞｼｯｸM-PRO"/>
                <a:cs typeface="HG丸ｺﾞｼｯｸM-PRO"/>
              </a:rPr>
              <a:t>％</a:t>
            </a:r>
          </a:p>
          <a:p>
            <a:pPr algn="l"/>
            <a:endParaRPr lang="ja-JP" altLang="en-US" sz="2400" dirty="0" smtClean="0">
              <a:solidFill>
                <a:srgbClr val="000000"/>
              </a:solidFill>
              <a:latin typeface="HG丸ｺﾞｼｯｸM-PRO"/>
              <a:ea typeface="HG丸ｺﾞｼｯｸM-PRO"/>
              <a:cs typeface="HG丸ｺﾞｼｯｸM-PRO"/>
            </a:endParaRPr>
          </a:p>
        </p:txBody>
      </p:sp>
      <p:sp>
        <p:nvSpPr>
          <p:cNvPr id="5" name="正方形/長方形 4"/>
          <p:cNvSpPr/>
          <p:nvPr/>
        </p:nvSpPr>
        <p:spPr>
          <a:xfrm>
            <a:off x="1076765" y="6145519"/>
            <a:ext cx="7831847" cy="461665"/>
          </a:xfrm>
          <a:prstGeom prst="rect">
            <a:avLst/>
          </a:prstGeom>
        </p:spPr>
        <p:txBody>
          <a:bodyPr wrap="square">
            <a:spAutoFit/>
          </a:bodyPr>
          <a:lstStyle/>
          <a:p>
            <a:r>
              <a:rPr lang="ja-JP" altLang="en-US" sz="1200" dirty="0" smtClean="0">
                <a:latin typeface="HG丸ｺﾞｼｯｸM-PRO"/>
                <a:ea typeface="HG丸ｺﾞｼｯｸM-PRO"/>
                <a:cs typeface="HG丸ｺﾞｼｯｸM-PRO"/>
              </a:rPr>
              <a:t>日本を含む</a:t>
            </a:r>
            <a:r>
              <a:rPr lang="en-US" altLang="ja-JP" sz="1200" dirty="0" smtClean="0">
                <a:latin typeface="HG丸ｺﾞｼｯｸM-PRO"/>
                <a:ea typeface="HG丸ｺﾞｼｯｸM-PRO"/>
                <a:cs typeface="HG丸ｺﾞｼｯｸM-PRO"/>
              </a:rPr>
              <a:t>9</a:t>
            </a:r>
            <a:r>
              <a:rPr lang="ja-JP" altLang="en-US" sz="1200" dirty="0" smtClean="0">
                <a:latin typeface="HG丸ｺﾞｼｯｸM-PRO"/>
                <a:ea typeface="HG丸ｺﾞｼｯｸM-PRO"/>
                <a:cs typeface="HG丸ｺﾞｼｯｸM-PRO"/>
              </a:rPr>
              <a:t>カ国を対象にした日本財団「</a:t>
            </a:r>
            <a:r>
              <a:rPr lang="en-US" altLang="ja-JP" sz="1200" dirty="0" smtClean="0">
                <a:latin typeface="HG丸ｺﾞｼｯｸM-PRO"/>
                <a:ea typeface="HG丸ｺﾞｼｯｸM-PRO"/>
                <a:cs typeface="HG丸ｺﾞｼｯｸM-PRO"/>
              </a:rPr>
              <a:t>18</a:t>
            </a:r>
            <a:r>
              <a:rPr lang="ja-JP" altLang="en-US" sz="1200" dirty="0" smtClean="0">
                <a:latin typeface="HG丸ｺﾞｼｯｸM-PRO"/>
                <a:ea typeface="HG丸ｺﾞｼｯｸM-PRO"/>
                <a:cs typeface="HG丸ｺﾞｼｯｸM-PRO"/>
              </a:rPr>
              <a:t>歳意識調査」（</a:t>
            </a:r>
            <a:r>
              <a:rPr lang="en-US" altLang="ja-JP" sz="1200" dirty="0" smtClean="0">
                <a:latin typeface="HG丸ｺﾞｼｯｸM-PRO"/>
                <a:ea typeface="HG丸ｺﾞｼｯｸM-PRO"/>
                <a:cs typeface="HG丸ｺﾞｼｯｸM-PRO"/>
              </a:rPr>
              <a:t>9</a:t>
            </a:r>
            <a:r>
              <a:rPr lang="ja-JP" altLang="en-US" sz="1200" dirty="0" smtClean="0">
                <a:latin typeface="HG丸ｺﾞｼｯｸM-PRO"/>
                <a:ea typeface="HG丸ｺﾞｼｯｸM-PRO"/>
                <a:cs typeface="HG丸ｺﾞｼｯｸM-PRO"/>
              </a:rPr>
              <a:t>カ国調査）</a:t>
            </a:r>
          </a:p>
          <a:p>
            <a:r>
              <a:rPr lang="en-US" altLang="ja-JP" sz="1200" dirty="0" smtClean="0">
                <a:latin typeface="HG丸ｺﾞｼｯｸM-PRO"/>
                <a:ea typeface="HG丸ｺﾞｼｯｸM-PRO"/>
                <a:cs typeface="HG丸ｺﾞｼｯｸM-PRO"/>
              </a:rPr>
              <a:t>2019</a:t>
            </a:r>
            <a:r>
              <a:rPr lang="ja-JP" altLang="en-US" sz="1200" dirty="0" smtClean="0">
                <a:latin typeface="HG丸ｺﾞｼｯｸM-PRO"/>
                <a:ea typeface="HG丸ｺﾞｼｯｸM-PRO"/>
                <a:cs typeface="HG丸ｺﾞｼｯｸM-PRO"/>
              </a:rPr>
              <a:t>年</a:t>
            </a:r>
            <a:r>
              <a:rPr lang="en-US" altLang="ja-JP" sz="1200" dirty="0" smtClean="0">
                <a:latin typeface="HG丸ｺﾞｼｯｸM-PRO"/>
                <a:ea typeface="HG丸ｺﾞｼｯｸM-PRO"/>
                <a:cs typeface="HG丸ｺﾞｼｯｸM-PRO"/>
              </a:rPr>
              <a:t>10</a:t>
            </a:r>
            <a:r>
              <a:rPr lang="ja-JP" altLang="en-US" sz="1200" dirty="0" smtClean="0">
                <a:latin typeface="HG丸ｺﾞｼｯｸM-PRO"/>
                <a:ea typeface="HG丸ｺﾞｼｯｸM-PRO"/>
                <a:cs typeface="HG丸ｺﾞｼｯｸM-PRO"/>
              </a:rPr>
              <a:t>月（</a:t>
            </a:r>
            <a:r>
              <a:rPr lang="en-US" altLang="ja-JP" sz="1200" dirty="0" smtClean="0">
                <a:latin typeface="HG丸ｺﾞｼｯｸM-PRO"/>
                <a:ea typeface="HG丸ｺﾞｼｯｸM-PRO"/>
                <a:cs typeface="HG丸ｺﾞｼｯｸM-PRO"/>
              </a:rPr>
              <a:t>17</a:t>
            </a:r>
            <a:r>
              <a:rPr lang="ja-JP" altLang="en-US" sz="1200" dirty="0" smtClean="0">
                <a:latin typeface="HG丸ｺﾞｼｯｸM-PRO"/>
                <a:ea typeface="HG丸ｺﾞｼｯｸM-PRO"/>
                <a:cs typeface="HG丸ｺﾞｼｯｸM-PRO"/>
              </a:rPr>
              <a:t>～</a:t>
            </a:r>
            <a:r>
              <a:rPr lang="en-US" altLang="ja-JP" sz="1200" dirty="0" smtClean="0">
                <a:latin typeface="HG丸ｺﾞｼｯｸM-PRO"/>
                <a:ea typeface="HG丸ｺﾞｼｯｸM-PRO"/>
                <a:cs typeface="HG丸ｺﾞｼｯｸM-PRO"/>
              </a:rPr>
              <a:t>19</a:t>
            </a:r>
            <a:r>
              <a:rPr lang="ja-JP" altLang="en-US" sz="1200" dirty="0" smtClean="0">
                <a:latin typeface="HG丸ｺﾞｼｯｸM-PRO"/>
                <a:ea typeface="HG丸ｺﾞｼｯｸM-PRO"/>
                <a:cs typeface="HG丸ｺﾞｼｯｸM-PRO"/>
              </a:rPr>
              <a:t>歳各</a:t>
            </a:r>
            <a:r>
              <a:rPr lang="en-US" altLang="ja-JP" sz="1200" dirty="0" smtClean="0">
                <a:latin typeface="HG丸ｺﾞｼｯｸM-PRO"/>
                <a:ea typeface="HG丸ｺﾞｼｯｸM-PRO"/>
                <a:cs typeface="HG丸ｺﾞｼｯｸM-PRO"/>
              </a:rPr>
              <a:t>1,000</a:t>
            </a:r>
            <a:r>
              <a:rPr lang="ja-JP" altLang="en-US" sz="1200" dirty="0" smtClean="0">
                <a:latin typeface="HG丸ｺﾞｼｯｸM-PRO"/>
                <a:ea typeface="HG丸ｺﾞｼｯｸM-PRO"/>
                <a:cs typeface="HG丸ｺﾞｼｯｸM-PRO"/>
              </a:rPr>
              <a:t>人を対象）</a:t>
            </a:r>
          </a:p>
        </p:txBody>
      </p:sp>
      <p:pic>
        <p:nvPicPr>
          <p:cNvPr id="6" name="図 5" descr="new_pr_20191130_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591" y="1566249"/>
            <a:ext cx="7749021" cy="4579270"/>
          </a:xfrm>
          <a:prstGeom prst="rect">
            <a:avLst/>
          </a:prstGeom>
        </p:spPr>
      </p:pic>
      <p:sp>
        <p:nvSpPr>
          <p:cNvPr id="8" name="円/楕円 7"/>
          <p:cNvSpPr/>
          <p:nvPr/>
        </p:nvSpPr>
        <p:spPr>
          <a:xfrm>
            <a:off x="9163050" y="6193135"/>
            <a:ext cx="423305" cy="423305"/>
          </a:xfrm>
          <a:prstGeom prst="ellipse">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140"/>
              </a:lnSpc>
            </a:pPr>
            <a:r>
              <a:rPr kumimoji="1" lang="en-US" altLang="ja-JP" sz="1200" dirty="0" smtClean="0">
                <a:solidFill>
                  <a:srgbClr val="000000"/>
                </a:solidFill>
                <a:latin typeface="ヒラギノ丸ゴ Pro W4"/>
                <a:ea typeface="ヒラギノ丸ゴ Pro W4"/>
                <a:cs typeface="ヒラギノ丸ゴ Pro W4"/>
              </a:rPr>
              <a:t>03</a:t>
            </a:r>
            <a:endParaRPr kumimoji="1" lang="ja-JP" altLang="en-US" sz="1200" dirty="0">
              <a:solidFill>
                <a:srgbClr val="000000"/>
              </a:solidFill>
              <a:latin typeface="ヒラギノ丸ゴ Pro W4"/>
              <a:ea typeface="ヒラギノ丸ゴ Pro W4"/>
              <a:cs typeface="ヒラギノ丸ゴ Pro W4"/>
            </a:endParaRPr>
          </a:p>
        </p:txBody>
      </p:sp>
      <p:cxnSp>
        <p:nvCxnSpPr>
          <p:cNvPr id="10" name="直線コネクタ 9"/>
          <p:cNvCxnSpPr/>
          <p:nvPr/>
        </p:nvCxnSpPr>
        <p:spPr>
          <a:xfrm>
            <a:off x="4141402" y="874219"/>
            <a:ext cx="1546123"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738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89971"/>
            <a:ext cx="8420100" cy="611854"/>
          </a:xfrm>
        </p:spPr>
        <p:txBody>
          <a:bodyPr>
            <a:noAutofit/>
          </a:bodyPr>
          <a:lstStyle/>
          <a:p>
            <a:r>
              <a:rPr kumimoji="1" lang="ja-JP" altLang="en-US" sz="2400" dirty="0" smtClean="0">
                <a:latin typeface="HGP創英角ｺﾞｼｯｸUB"/>
                <a:ea typeface="HGP創英角ｺﾞｼｯｸUB"/>
                <a:cs typeface="HGP創英角ｺﾞｼｯｸUB"/>
              </a:rPr>
              <a:t>問題点</a:t>
            </a:r>
            <a:r>
              <a:rPr kumimoji="1" lang="en-US" altLang="ja-JP" sz="2400" dirty="0" smtClean="0">
                <a:latin typeface="HGP創英角ｺﾞｼｯｸUB"/>
                <a:ea typeface="HGP創英角ｺﾞｼｯｸUB"/>
                <a:cs typeface="HGP創英角ｺﾞｼｯｸUB"/>
              </a:rPr>
              <a:t>③</a:t>
            </a:r>
            <a:endParaRPr kumimoji="1" lang="ja-JP" altLang="en-US" sz="2400" dirty="0">
              <a:latin typeface="HGP創英角ｺﾞｼｯｸUB"/>
              <a:ea typeface="HGP創英角ｺﾞｼｯｸUB"/>
              <a:cs typeface="HGP創英角ｺﾞｼｯｸUB"/>
            </a:endParaRPr>
          </a:p>
        </p:txBody>
      </p:sp>
      <p:sp>
        <p:nvSpPr>
          <p:cNvPr id="3" name="サブタイトル 2"/>
          <p:cNvSpPr>
            <a:spLocks noGrp="1"/>
          </p:cNvSpPr>
          <p:nvPr>
            <p:ph type="subTitle" idx="1"/>
          </p:nvPr>
        </p:nvSpPr>
        <p:spPr>
          <a:xfrm>
            <a:off x="883500" y="1150286"/>
            <a:ext cx="8119356" cy="653362"/>
          </a:xfrm>
        </p:spPr>
        <p:txBody>
          <a:bodyPr>
            <a:normAutofit/>
          </a:bodyPr>
          <a:lstStyle/>
          <a:p>
            <a:pPr algn="l"/>
            <a:r>
              <a:rPr lang="ja-JP" altLang="en-US" sz="2400" dirty="0" smtClean="0">
                <a:solidFill>
                  <a:srgbClr val="000000"/>
                </a:solidFill>
                <a:latin typeface="HG丸ｺﾞｼｯｸM-PRO"/>
                <a:ea typeface="HG丸ｺﾞｼｯｸM-PRO"/>
                <a:cs typeface="HG丸ｺﾞｼｯｸM-PRO"/>
              </a:rPr>
              <a:t>「創造性」に関する調査 日本の中高生</a:t>
            </a:r>
            <a:r>
              <a:rPr lang="en-US" altLang="ja-JP" sz="2400" dirty="0" smtClean="0">
                <a:solidFill>
                  <a:srgbClr val="000000"/>
                </a:solidFill>
                <a:latin typeface="HG丸ｺﾞｼｯｸM-PRO"/>
                <a:ea typeface="HG丸ｺﾞｼｯｸM-PRO"/>
                <a:cs typeface="HG丸ｺﾞｼｯｸM-PRO"/>
              </a:rPr>
              <a:t>8</a:t>
            </a:r>
            <a:r>
              <a:rPr lang="ja-JP" altLang="en-US" sz="2400" dirty="0" smtClean="0">
                <a:solidFill>
                  <a:srgbClr val="000000"/>
                </a:solidFill>
                <a:latin typeface="HG丸ｺﾞｼｯｸM-PRO"/>
                <a:ea typeface="HG丸ｺﾞｼｯｸM-PRO"/>
                <a:cs typeface="HG丸ｺﾞｼｯｸM-PRO"/>
              </a:rPr>
              <a:t>％</a:t>
            </a:r>
          </a:p>
        </p:txBody>
      </p:sp>
      <p:sp>
        <p:nvSpPr>
          <p:cNvPr id="5" name="正方形/長方形 4"/>
          <p:cNvSpPr/>
          <p:nvPr/>
        </p:nvSpPr>
        <p:spPr>
          <a:xfrm>
            <a:off x="957124" y="4700761"/>
            <a:ext cx="8126348" cy="461665"/>
          </a:xfrm>
          <a:prstGeom prst="rect">
            <a:avLst/>
          </a:prstGeom>
        </p:spPr>
        <p:txBody>
          <a:bodyPr wrap="square">
            <a:spAutoFit/>
          </a:bodyPr>
          <a:lstStyle/>
          <a:p>
            <a:r>
              <a:rPr lang="ja-JP" altLang="en-US" sz="1200" dirty="0" smtClean="0">
                <a:latin typeface="HG丸ｺﾞｼｯｸM-PRO"/>
                <a:ea typeface="HG丸ｺﾞｼｯｸM-PRO"/>
                <a:cs typeface="HG丸ｺﾞｼｯｸM-PRO"/>
              </a:rPr>
              <a:t>アドビシステムズにより、日本の</a:t>
            </a:r>
            <a:r>
              <a:rPr lang="en-US" altLang="ja-JP" sz="1200" dirty="0" smtClean="0">
                <a:latin typeface="HG丸ｺﾞｼｯｸM-PRO"/>
                <a:ea typeface="HG丸ｺﾞｼｯｸM-PRO"/>
                <a:cs typeface="HG丸ｺﾞｼｯｸM-PRO"/>
              </a:rPr>
              <a:t>500</a:t>
            </a:r>
            <a:r>
              <a:rPr lang="ja-JP" altLang="en-US" sz="1200" dirty="0" smtClean="0">
                <a:latin typeface="HG丸ｺﾞｼｯｸM-PRO"/>
                <a:ea typeface="HG丸ｺﾞｼｯｸM-PRO"/>
                <a:cs typeface="HG丸ｺﾞｼｯｸM-PRO"/>
              </a:rPr>
              <a:t>人の</a:t>
            </a:r>
            <a:r>
              <a:rPr lang="en-US" altLang="ja-JP" sz="1200" dirty="0" smtClean="0">
                <a:latin typeface="HG丸ｺﾞｼｯｸM-PRO"/>
                <a:ea typeface="HG丸ｺﾞｼｯｸM-PRO"/>
                <a:cs typeface="HG丸ｺﾞｼｯｸM-PRO"/>
              </a:rPr>
              <a:t>Z</a:t>
            </a:r>
            <a:r>
              <a:rPr lang="ja-JP" altLang="en-US" sz="1200" dirty="0" smtClean="0">
                <a:latin typeface="HG丸ｺﾞｼｯｸM-PRO"/>
                <a:ea typeface="HG丸ｺﾞｼｯｸM-PRO"/>
                <a:cs typeface="HG丸ｺﾞｼｯｸM-PRO"/>
              </a:rPr>
              <a:t>世代の生徒（</a:t>
            </a:r>
            <a:r>
              <a:rPr lang="en-US" altLang="ja-JP" sz="1200" dirty="0" smtClean="0">
                <a:latin typeface="HG丸ｺﾞｼｯｸM-PRO"/>
                <a:ea typeface="HG丸ｺﾞｼｯｸM-PRO"/>
                <a:cs typeface="HG丸ｺﾞｼｯｸM-PRO"/>
              </a:rPr>
              <a:t>12</a:t>
            </a:r>
            <a:r>
              <a:rPr lang="ja-JP" altLang="en-US" sz="1200" dirty="0" smtClean="0">
                <a:latin typeface="HG丸ｺﾞｼｯｸM-PRO"/>
                <a:ea typeface="HG丸ｺﾞｼｯｸM-PRO"/>
                <a:cs typeface="HG丸ｺﾞｼｯｸM-PRO"/>
              </a:rPr>
              <a:t>～</a:t>
            </a:r>
            <a:r>
              <a:rPr lang="en-US" altLang="ja-JP" sz="1200" dirty="0" smtClean="0">
                <a:latin typeface="HG丸ｺﾞｼｯｸM-PRO"/>
                <a:ea typeface="HG丸ｺﾞｼｯｸM-PRO"/>
                <a:cs typeface="HG丸ｺﾞｼｯｸM-PRO"/>
              </a:rPr>
              <a:t>18</a:t>
            </a:r>
            <a:r>
              <a:rPr lang="ja-JP" altLang="en-US" sz="1200" dirty="0" smtClean="0">
                <a:latin typeface="HG丸ｺﾞｼｯｸM-PRO"/>
                <a:ea typeface="HG丸ｺﾞｼｯｸM-PRO"/>
                <a:cs typeface="HG丸ｺﾞｼｯｸM-PRO"/>
              </a:rPr>
              <a:t>歳）と</a:t>
            </a:r>
            <a:r>
              <a:rPr lang="en-US" altLang="ja-JP" sz="1200" dirty="0" smtClean="0">
                <a:latin typeface="HG丸ｺﾞｼｯｸM-PRO"/>
                <a:ea typeface="HG丸ｺﾞｼｯｸM-PRO"/>
                <a:cs typeface="HG丸ｺﾞｼｯｸM-PRO"/>
              </a:rPr>
              <a:t>Z</a:t>
            </a:r>
            <a:r>
              <a:rPr lang="ja-JP" altLang="en-US" sz="1200" dirty="0" smtClean="0">
                <a:latin typeface="HG丸ｺﾞｼｯｸM-PRO"/>
                <a:ea typeface="HG丸ｺﾞｼｯｸM-PRO"/>
                <a:cs typeface="HG丸ｺﾞｼｯｸM-PRO"/>
              </a:rPr>
              <a:t>世代を教える</a:t>
            </a:r>
            <a:r>
              <a:rPr lang="en-US" altLang="ja-JP" sz="1200" dirty="0" smtClean="0">
                <a:latin typeface="HG丸ｺﾞｼｯｸM-PRO"/>
                <a:ea typeface="HG丸ｺﾞｼｯｸM-PRO"/>
                <a:cs typeface="HG丸ｺﾞｼｯｸM-PRO"/>
              </a:rPr>
              <a:t>200</a:t>
            </a:r>
            <a:r>
              <a:rPr lang="ja-JP" altLang="en-US" sz="1200" dirty="0" smtClean="0">
                <a:latin typeface="HG丸ｺﾞｼｯｸM-PRO"/>
                <a:ea typeface="HG丸ｺﾞｼｯｸM-PRO"/>
                <a:cs typeface="HG丸ｺﾞｼｯｸM-PRO"/>
              </a:rPr>
              <a:t>人の教師を対象として、</a:t>
            </a:r>
            <a:r>
              <a:rPr lang="en-US" altLang="ja-JP" sz="1200" dirty="0" smtClean="0">
                <a:latin typeface="HG丸ｺﾞｼｯｸM-PRO"/>
                <a:ea typeface="HG丸ｺﾞｼｯｸM-PRO"/>
                <a:cs typeface="HG丸ｺﾞｼｯｸM-PRO"/>
              </a:rPr>
              <a:t>2017</a:t>
            </a:r>
            <a:r>
              <a:rPr lang="ja-JP" altLang="en-US" sz="1200" dirty="0" smtClean="0">
                <a:latin typeface="HG丸ｺﾞｼｯｸM-PRO"/>
                <a:ea typeface="HG丸ｺﾞｼｯｸM-PRO"/>
                <a:cs typeface="HG丸ｺﾞｼｯｸM-PRO"/>
              </a:rPr>
              <a:t>年</a:t>
            </a:r>
            <a:r>
              <a:rPr lang="en-US" altLang="ja-JP" sz="1200" dirty="0" smtClean="0">
                <a:latin typeface="HG丸ｺﾞｼｯｸM-PRO"/>
                <a:ea typeface="HG丸ｺﾞｼｯｸM-PRO"/>
                <a:cs typeface="HG丸ｺﾞｼｯｸM-PRO"/>
              </a:rPr>
              <a:t>5</a:t>
            </a:r>
            <a:r>
              <a:rPr lang="ja-JP" altLang="en-US" sz="1200" dirty="0" smtClean="0">
                <a:latin typeface="HG丸ｺﾞｼｯｸM-PRO"/>
                <a:ea typeface="HG丸ｺﾞｼｯｸM-PRO"/>
                <a:cs typeface="HG丸ｺﾞｼｯｸM-PRO"/>
              </a:rPr>
              <a:t>月</a:t>
            </a:r>
            <a:r>
              <a:rPr lang="en-US" altLang="ja-JP" sz="1200" dirty="0" smtClean="0">
                <a:latin typeface="HG丸ｺﾞｼｯｸM-PRO"/>
                <a:ea typeface="HG丸ｺﾞｼｯｸM-PRO"/>
                <a:cs typeface="HG丸ｺﾞｼｯｸM-PRO"/>
              </a:rPr>
              <a:t>26</a:t>
            </a:r>
            <a:r>
              <a:rPr lang="ja-JP" altLang="en-US" sz="1200" dirty="0" smtClean="0">
                <a:latin typeface="HG丸ｺﾞｼｯｸM-PRO"/>
                <a:ea typeface="HG丸ｺﾞｼｯｸM-PRO"/>
                <a:cs typeface="HG丸ｺﾞｼｯｸM-PRO"/>
              </a:rPr>
              <a:t>日～</a:t>
            </a:r>
            <a:r>
              <a:rPr lang="en-US" altLang="ja-JP" sz="1200" dirty="0" smtClean="0">
                <a:latin typeface="HG丸ｺﾞｼｯｸM-PRO"/>
                <a:ea typeface="HG丸ｺﾞｼｯｸM-PRO"/>
                <a:cs typeface="HG丸ｺﾞｼｯｸM-PRO"/>
              </a:rPr>
              <a:t>6</a:t>
            </a:r>
            <a:r>
              <a:rPr lang="ja-JP" altLang="en-US" sz="1200" dirty="0" smtClean="0">
                <a:latin typeface="HG丸ｺﾞｼｯｸM-PRO"/>
                <a:ea typeface="HG丸ｺﾞｼｯｸM-PRO"/>
                <a:cs typeface="HG丸ｺﾞｼｯｸM-PRO"/>
              </a:rPr>
              <a:t>月</a:t>
            </a:r>
            <a:r>
              <a:rPr lang="en-US" altLang="ja-JP" sz="1200" dirty="0" smtClean="0">
                <a:latin typeface="HG丸ｺﾞｼｯｸM-PRO"/>
                <a:ea typeface="HG丸ｺﾞｼｯｸM-PRO"/>
                <a:cs typeface="HG丸ｺﾞｼｯｸM-PRO"/>
              </a:rPr>
              <a:t>1</a:t>
            </a:r>
            <a:r>
              <a:rPr lang="ja-JP" altLang="en-US" sz="1200" dirty="0" smtClean="0">
                <a:latin typeface="HG丸ｺﾞｼｯｸM-PRO"/>
                <a:ea typeface="HG丸ｺﾞｼｯｸM-PRO"/>
                <a:cs typeface="HG丸ｺﾞｼｯｸM-PRO"/>
              </a:rPr>
              <a:t>日にオンラインで実施された調査</a:t>
            </a:r>
          </a:p>
        </p:txBody>
      </p:sp>
      <p:pic>
        <p:nvPicPr>
          <p:cNvPr id="4" name="図 3" descr="adob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124" y="1727659"/>
            <a:ext cx="8045731" cy="2864280"/>
          </a:xfrm>
          <a:prstGeom prst="rect">
            <a:avLst/>
          </a:prstGeom>
        </p:spPr>
      </p:pic>
      <p:sp>
        <p:nvSpPr>
          <p:cNvPr id="7" name="サブタイトル 2"/>
          <p:cNvSpPr txBox="1">
            <a:spLocks/>
          </p:cNvSpPr>
          <p:nvPr/>
        </p:nvSpPr>
        <p:spPr>
          <a:xfrm>
            <a:off x="377328" y="5408028"/>
            <a:ext cx="4537133" cy="78510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1800" dirty="0" smtClean="0">
                <a:solidFill>
                  <a:srgbClr val="000000"/>
                </a:solidFill>
                <a:latin typeface="HG丸ｺﾞｼｯｸM-PRO"/>
                <a:ea typeface="HG丸ｺﾞｼｯｸM-PRO"/>
                <a:cs typeface="HG丸ｺﾞｼｯｸM-PRO"/>
              </a:rPr>
              <a:t>創造性は将来成功する上で欠かせない能力</a:t>
            </a:r>
          </a:p>
          <a:p>
            <a:pPr algn="l"/>
            <a:r>
              <a:rPr lang="ja-JP" altLang="en-US" sz="1800" dirty="0" smtClean="0">
                <a:solidFill>
                  <a:srgbClr val="000000"/>
                </a:solidFill>
                <a:latin typeface="HG丸ｺﾞｼｯｸM-PRO"/>
                <a:ea typeface="HG丸ｺﾞｼｯｸM-PRO"/>
                <a:cs typeface="HG丸ｺﾞｼｯｸM-PRO"/>
              </a:rPr>
              <a:t>（日本</a:t>
            </a:r>
            <a:r>
              <a:rPr lang="en-US" altLang="ja-JP" sz="1800" dirty="0" smtClean="0">
                <a:solidFill>
                  <a:srgbClr val="000000"/>
                </a:solidFill>
                <a:latin typeface="HG丸ｺﾞｼｯｸM-PRO"/>
                <a:ea typeface="HG丸ｺﾞｼｯｸM-PRO"/>
                <a:cs typeface="HG丸ｺﾞｼｯｸM-PRO"/>
              </a:rPr>
              <a:t>86%/</a:t>
            </a:r>
            <a:r>
              <a:rPr lang="ja-JP" altLang="en-US" sz="1800" dirty="0" smtClean="0">
                <a:solidFill>
                  <a:srgbClr val="000000"/>
                </a:solidFill>
                <a:latin typeface="HG丸ｺﾞｼｯｸM-PRO"/>
                <a:ea typeface="HG丸ｺﾞｼｯｸM-PRO"/>
                <a:cs typeface="HG丸ｺﾞｼｯｸM-PRO"/>
              </a:rPr>
              <a:t>グローバル</a:t>
            </a:r>
            <a:r>
              <a:rPr lang="en-US" altLang="ja-JP" sz="1800" dirty="0" smtClean="0">
                <a:solidFill>
                  <a:srgbClr val="000000"/>
                </a:solidFill>
                <a:latin typeface="HG丸ｺﾞｼｯｸM-PRO"/>
                <a:ea typeface="HG丸ｺﾞｼｯｸM-PRO"/>
                <a:cs typeface="HG丸ｺﾞｼｯｸM-PRO"/>
              </a:rPr>
              <a:t>89%</a:t>
            </a:r>
            <a:r>
              <a:rPr lang="ja-JP" altLang="en-US" sz="1800" dirty="0" smtClean="0">
                <a:solidFill>
                  <a:srgbClr val="000000"/>
                </a:solidFill>
                <a:latin typeface="HG丸ｺﾞｼｯｸM-PRO"/>
                <a:ea typeface="HG丸ｺﾞｼｯｸM-PRO"/>
                <a:cs typeface="HG丸ｺﾞｼｯｸM-PRO"/>
              </a:rPr>
              <a:t>）</a:t>
            </a:r>
            <a:endParaRPr lang="ja-JP" altLang="en-US" sz="1800" dirty="0">
              <a:solidFill>
                <a:srgbClr val="000000"/>
              </a:solidFill>
              <a:latin typeface="HG丸ｺﾞｼｯｸM-PRO"/>
              <a:ea typeface="HG丸ｺﾞｼｯｸM-PRO"/>
              <a:cs typeface="HG丸ｺﾞｼｯｸM-PRO"/>
            </a:endParaRPr>
          </a:p>
        </p:txBody>
      </p:sp>
      <p:sp>
        <p:nvSpPr>
          <p:cNvPr id="8" name="サブタイトル 2"/>
          <p:cNvSpPr txBox="1">
            <a:spLocks/>
          </p:cNvSpPr>
          <p:nvPr/>
        </p:nvSpPr>
        <p:spPr>
          <a:xfrm>
            <a:off x="5296940" y="5386710"/>
            <a:ext cx="4403139" cy="73280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sz="1800" dirty="0" smtClean="0">
                <a:solidFill>
                  <a:srgbClr val="000000"/>
                </a:solidFill>
                <a:latin typeface="HG丸ｺﾞｼｯｸM-PRO"/>
                <a:ea typeface="HG丸ｺﾞｼｯｸM-PRO"/>
                <a:cs typeface="HG丸ｺﾞｼｯｸM-PRO"/>
              </a:rPr>
              <a:t>創造性が求められる仕事はたくさんある</a:t>
            </a:r>
          </a:p>
          <a:p>
            <a:pPr algn="l"/>
            <a:r>
              <a:rPr lang="ja-JP" altLang="en-US" sz="1800" dirty="0" smtClean="0">
                <a:solidFill>
                  <a:srgbClr val="000000"/>
                </a:solidFill>
                <a:latin typeface="HG丸ｺﾞｼｯｸM-PRO"/>
                <a:ea typeface="HG丸ｺﾞｼｯｸM-PRO"/>
                <a:cs typeface="HG丸ｺﾞｼｯｸM-PRO"/>
              </a:rPr>
              <a:t>（日本</a:t>
            </a:r>
            <a:r>
              <a:rPr lang="en-US" altLang="ja-JP" sz="1800" dirty="0" smtClean="0">
                <a:solidFill>
                  <a:srgbClr val="000000"/>
                </a:solidFill>
                <a:latin typeface="HG丸ｺﾞｼｯｸM-PRO"/>
                <a:ea typeface="HG丸ｺﾞｼｯｸM-PRO"/>
                <a:cs typeface="HG丸ｺﾞｼｯｸM-PRO"/>
              </a:rPr>
              <a:t>31</a:t>
            </a:r>
            <a:r>
              <a:rPr lang="ja-JP" altLang="en-US" sz="1800" dirty="0" smtClean="0">
                <a:solidFill>
                  <a:srgbClr val="000000"/>
                </a:solidFill>
                <a:latin typeface="HG丸ｺﾞｼｯｸM-PRO"/>
                <a:ea typeface="HG丸ｺﾞｼｯｸM-PRO"/>
                <a:cs typeface="HG丸ｺﾞｼｯｸM-PRO"/>
              </a:rPr>
              <a:t>％</a:t>
            </a:r>
            <a:r>
              <a:rPr lang="en-US" altLang="ja-JP" sz="1800" dirty="0" smtClean="0">
                <a:solidFill>
                  <a:srgbClr val="000000"/>
                </a:solidFill>
                <a:latin typeface="HG丸ｺﾞｼｯｸM-PRO"/>
                <a:ea typeface="HG丸ｺﾞｼｯｸM-PRO"/>
                <a:cs typeface="HG丸ｺﾞｼｯｸM-PRO"/>
              </a:rPr>
              <a:t>/</a:t>
            </a:r>
            <a:r>
              <a:rPr lang="ja-JP" altLang="en-US" sz="1800" dirty="0" smtClean="0">
                <a:solidFill>
                  <a:srgbClr val="000000"/>
                </a:solidFill>
                <a:latin typeface="HG丸ｺﾞｼｯｸM-PRO"/>
                <a:ea typeface="HG丸ｺﾞｼｯｸM-PRO"/>
                <a:cs typeface="HG丸ｺﾞｼｯｸM-PRO"/>
              </a:rPr>
              <a:t>グローバル</a:t>
            </a:r>
            <a:r>
              <a:rPr lang="en-US" altLang="ja-JP" sz="1800" dirty="0" smtClean="0">
                <a:solidFill>
                  <a:srgbClr val="000000"/>
                </a:solidFill>
                <a:latin typeface="HG丸ｺﾞｼｯｸM-PRO"/>
                <a:ea typeface="HG丸ｺﾞｼｯｸM-PRO"/>
                <a:cs typeface="HG丸ｺﾞｼｯｸM-PRO"/>
              </a:rPr>
              <a:t>76%</a:t>
            </a:r>
            <a:r>
              <a:rPr lang="ja-JP" altLang="en-US" sz="1800" dirty="0" smtClean="0">
                <a:solidFill>
                  <a:srgbClr val="000000"/>
                </a:solidFill>
                <a:latin typeface="HG丸ｺﾞｼｯｸM-PRO"/>
                <a:ea typeface="HG丸ｺﾞｼｯｸM-PRO"/>
                <a:cs typeface="HG丸ｺﾞｼｯｸM-PRO"/>
              </a:rPr>
              <a:t>）</a:t>
            </a:r>
            <a:endParaRPr lang="ja-JP" altLang="en-US" sz="1800" dirty="0">
              <a:solidFill>
                <a:srgbClr val="000000"/>
              </a:solidFill>
              <a:latin typeface="HG丸ｺﾞｼｯｸM-PRO"/>
              <a:ea typeface="HG丸ｺﾞｼｯｸM-PRO"/>
              <a:cs typeface="HG丸ｺﾞｼｯｸM-PRO"/>
            </a:endParaRPr>
          </a:p>
        </p:txBody>
      </p:sp>
      <p:sp>
        <p:nvSpPr>
          <p:cNvPr id="10" name="円/楕円 9"/>
          <p:cNvSpPr/>
          <p:nvPr/>
        </p:nvSpPr>
        <p:spPr>
          <a:xfrm>
            <a:off x="9163050" y="6193135"/>
            <a:ext cx="423305" cy="423305"/>
          </a:xfrm>
          <a:prstGeom prst="ellipse">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140"/>
              </a:lnSpc>
            </a:pPr>
            <a:r>
              <a:rPr kumimoji="1" lang="en-US" altLang="ja-JP" sz="1200" dirty="0" smtClean="0">
                <a:solidFill>
                  <a:srgbClr val="000000"/>
                </a:solidFill>
                <a:latin typeface="ヒラギノ丸ゴ Pro W4"/>
                <a:ea typeface="ヒラギノ丸ゴ Pro W4"/>
                <a:cs typeface="ヒラギノ丸ゴ Pro W4"/>
              </a:rPr>
              <a:t>04</a:t>
            </a:r>
            <a:endParaRPr kumimoji="1" lang="ja-JP" altLang="en-US" sz="1200" dirty="0">
              <a:solidFill>
                <a:srgbClr val="000000"/>
              </a:solidFill>
              <a:latin typeface="ヒラギノ丸ゴ Pro W4"/>
              <a:ea typeface="ヒラギノ丸ゴ Pro W4"/>
              <a:cs typeface="ヒラギノ丸ゴ Pro W4"/>
            </a:endParaRPr>
          </a:p>
        </p:txBody>
      </p:sp>
      <p:cxnSp>
        <p:nvCxnSpPr>
          <p:cNvPr id="12" name="直線コネクタ 11"/>
          <p:cNvCxnSpPr/>
          <p:nvPr/>
        </p:nvCxnSpPr>
        <p:spPr>
          <a:xfrm>
            <a:off x="4141402" y="874219"/>
            <a:ext cx="1546123"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1818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89971"/>
            <a:ext cx="8420100" cy="611854"/>
          </a:xfrm>
        </p:spPr>
        <p:txBody>
          <a:bodyPr>
            <a:noAutofit/>
          </a:bodyPr>
          <a:lstStyle/>
          <a:p>
            <a:r>
              <a:rPr kumimoji="1" lang="ja-JP" altLang="en-US" sz="2400" dirty="0" smtClean="0">
                <a:latin typeface="HGP創英角ｺﾞｼｯｸUB"/>
                <a:ea typeface="HGP創英角ｺﾞｼｯｸUB"/>
                <a:cs typeface="HGP創英角ｺﾞｼｯｸUB"/>
              </a:rPr>
              <a:t>問題点</a:t>
            </a:r>
            <a:r>
              <a:rPr kumimoji="1" lang="en-US" altLang="ja-JP" sz="2400" dirty="0" smtClean="0">
                <a:latin typeface="HGP創英角ｺﾞｼｯｸUB"/>
                <a:ea typeface="HGP創英角ｺﾞｼｯｸUB"/>
                <a:cs typeface="HGP創英角ｺﾞｼｯｸUB"/>
              </a:rPr>
              <a:t>④</a:t>
            </a:r>
            <a:endParaRPr kumimoji="1" lang="ja-JP" altLang="en-US" sz="2400" dirty="0">
              <a:latin typeface="HGP創英角ｺﾞｼｯｸUB"/>
              <a:ea typeface="HGP創英角ｺﾞｼｯｸUB"/>
              <a:cs typeface="HGP創英角ｺﾞｼｯｸUB"/>
            </a:endParaRPr>
          </a:p>
        </p:txBody>
      </p:sp>
      <p:sp>
        <p:nvSpPr>
          <p:cNvPr id="3" name="サブタイトル 2"/>
          <p:cNvSpPr>
            <a:spLocks noGrp="1"/>
          </p:cNvSpPr>
          <p:nvPr>
            <p:ph type="subTitle" idx="1"/>
          </p:nvPr>
        </p:nvSpPr>
        <p:spPr>
          <a:xfrm>
            <a:off x="742950" y="1150286"/>
            <a:ext cx="8259906" cy="653362"/>
          </a:xfrm>
        </p:spPr>
        <p:txBody>
          <a:bodyPr>
            <a:normAutofit/>
          </a:bodyPr>
          <a:lstStyle/>
          <a:p>
            <a:pPr algn="l"/>
            <a:r>
              <a:rPr lang="ja-JP" altLang="en-US" sz="2400" dirty="0" smtClean="0">
                <a:solidFill>
                  <a:srgbClr val="000000"/>
                </a:solidFill>
                <a:latin typeface="HG丸ｺﾞｼｯｸM-PRO"/>
                <a:ea typeface="HG丸ｺﾞｼｯｸM-PRO"/>
                <a:cs typeface="HG丸ｺﾞｼｯｸM-PRO"/>
              </a:rPr>
              <a:t>大学の入学式の様子</a:t>
            </a:r>
          </a:p>
        </p:txBody>
      </p:sp>
      <p:sp>
        <p:nvSpPr>
          <p:cNvPr id="5" name="正方形/長方形 4"/>
          <p:cNvSpPr/>
          <p:nvPr/>
        </p:nvSpPr>
        <p:spPr>
          <a:xfrm>
            <a:off x="7380895" y="4401824"/>
            <a:ext cx="2135123" cy="1569660"/>
          </a:xfrm>
          <a:prstGeom prst="rect">
            <a:avLst/>
          </a:prstGeom>
        </p:spPr>
        <p:txBody>
          <a:bodyPr wrap="square">
            <a:spAutoFit/>
          </a:bodyPr>
          <a:lstStyle/>
          <a:p>
            <a:r>
              <a:rPr lang="ja-JP" altLang="ja-JP" sz="1200" dirty="0">
                <a:latin typeface="HG丸ｺﾞｼｯｸM-PRO"/>
                <a:ea typeface="HG丸ｺﾞｼｯｸM-PRO"/>
                <a:cs typeface="HG丸ｺﾞｼｯｸM-PRO"/>
              </a:rPr>
              <a:t>2</a:t>
            </a:r>
            <a:r>
              <a:rPr lang="en-US" altLang="ja-JP" sz="1200" dirty="0">
                <a:latin typeface="HG丸ｺﾞｼｯｸM-PRO"/>
                <a:ea typeface="HG丸ｺﾞｼｯｸM-PRO"/>
                <a:cs typeface="HG丸ｺﾞｼｯｸM-PRO"/>
              </a:rPr>
              <a:t>000</a:t>
            </a:r>
            <a:r>
              <a:rPr lang="ja-JP" altLang="en-US" sz="1200" dirty="0">
                <a:latin typeface="HG丸ｺﾞｼｯｸM-PRO"/>
                <a:ea typeface="HG丸ｺﾞｼｯｸM-PRO"/>
                <a:cs typeface="HG丸ｺﾞｼｯｸM-PRO"/>
              </a:rPr>
              <a:t>年に入ってからの傾向</a:t>
            </a:r>
            <a:r>
              <a:rPr lang="ja-JP" altLang="en-US" sz="1200" dirty="0" smtClean="0">
                <a:latin typeface="HG丸ｺﾞｼｯｸM-PRO"/>
                <a:ea typeface="HG丸ｺﾞｼｯｸM-PRO"/>
                <a:cs typeface="HG丸ｺﾞｼｯｸM-PRO"/>
              </a:rPr>
              <a:t>。</a:t>
            </a:r>
            <a:r>
              <a:rPr lang="ja-JP" altLang="en-US" sz="1200" dirty="0" smtClean="0">
                <a:latin typeface="HG丸ｺﾞｼｯｸM-PRO"/>
                <a:ea typeface="HG丸ｺﾞｼｯｸM-PRO"/>
                <a:cs typeface="HG丸ｺﾞｼｯｸM-PRO"/>
              </a:rPr>
              <a:t>どの</a:t>
            </a:r>
            <a:r>
              <a:rPr lang="ja-JP" altLang="en-US" sz="1200" dirty="0" smtClean="0">
                <a:latin typeface="HG丸ｺﾞｼｯｸM-PRO"/>
                <a:ea typeface="HG丸ｺﾞｼｯｸM-PRO"/>
                <a:cs typeface="HG丸ｺﾞｼｯｸM-PRO"/>
              </a:rPr>
              <a:t>大学の入学式の様子も同じで全身同じスタイルの黒スーツと白シャツ。</a:t>
            </a:r>
            <a:endParaRPr lang="en-US" altLang="ja-JP" sz="1200" dirty="0" smtClean="0">
              <a:latin typeface="HG丸ｺﾞｼｯｸM-PRO"/>
              <a:ea typeface="HG丸ｺﾞｼｯｸM-PRO"/>
              <a:cs typeface="HG丸ｺﾞｼｯｸM-PRO"/>
            </a:endParaRPr>
          </a:p>
          <a:p>
            <a:r>
              <a:rPr lang="ja-JP" altLang="en-US" sz="1200" dirty="0" smtClean="0">
                <a:latin typeface="HG丸ｺﾞｼｯｸM-PRO"/>
                <a:ea typeface="HG丸ｺﾞｼｯｸM-PRO"/>
                <a:cs typeface="HG丸ｺﾞｼｯｸM-PRO"/>
              </a:rPr>
              <a:t>まるでテンプレートにあてはめたようなスタイルになっている。</a:t>
            </a:r>
            <a:r>
              <a:rPr lang="ja-JP" altLang="ja-JP" sz="1200" dirty="0" smtClean="0">
                <a:latin typeface="HG丸ｺﾞｼｯｸM-PRO"/>
                <a:ea typeface="HG丸ｺﾞｼｯｸM-PRO"/>
                <a:cs typeface="HG丸ｺﾞｼｯｸM-PRO"/>
              </a:rPr>
              <a:t>2</a:t>
            </a:r>
            <a:r>
              <a:rPr lang="en-US" altLang="ja-JP" sz="1200" dirty="0" smtClean="0">
                <a:latin typeface="HG丸ｺﾞｼｯｸM-PRO"/>
                <a:ea typeface="HG丸ｺﾞｼｯｸM-PRO"/>
                <a:cs typeface="HG丸ｺﾞｼｯｸM-PRO"/>
              </a:rPr>
              <a:t>000</a:t>
            </a:r>
            <a:r>
              <a:rPr lang="ja-JP" altLang="en-US" sz="1200" dirty="0" smtClean="0">
                <a:latin typeface="HG丸ｺﾞｼｯｸM-PRO"/>
                <a:ea typeface="HG丸ｺﾞｼｯｸM-PRO"/>
                <a:cs typeface="HG丸ｺﾞｼｯｸM-PRO"/>
              </a:rPr>
              <a:t>年に入ってからの傾向。</a:t>
            </a:r>
          </a:p>
        </p:txBody>
      </p:sp>
      <p:pic>
        <p:nvPicPr>
          <p:cNvPr id="6" name="図 5" descr="wased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 y="1704282"/>
            <a:ext cx="6514437" cy="4335547"/>
          </a:xfrm>
          <a:prstGeom prst="rect">
            <a:avLst/>
          </a:prstGeom>
        </p:spPr>
      </p:pic>
      <p:sp>
        <p:nvSpPr>
          <p:cNvPr id="11" name="円/楕円 10"/>
          <p:cNvSpPr/>
          <p:nvPr/>
        </p:nvSpPr>
        <p:spPr>
          <a:xfrm>
            <a:off x="9163050" y="6193135"/>
            <a:ext cx="423305" cy="423305"/>
          </a:xfrm>
          <a:prstGeom prst="ellipse">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140"/>
              </a:lnSpc>
            </a:pPr>
            <a:r>
              <a:rPr kumimoji="1" lang="en-US" altLang="ja-JP" sz="1200" dirty="0" smtClean="0">
                <a:solidFill>
                  <a:srgbClr val="000000"/>
                </a:solidFill>
                <a:latin typeface="ヒラギノ丸ゴ Pro W4"/>
                <a:ea typeface="ヒラギノ丸ゴ Pro W4"/>
                <a:cs typeface="ヒラギノ丸ゴ Pro W4"/>
              </a:rPr>
              <a:t>05</a:t>
            </a:r>
            <a:endParaRPr kumimoji="1" lang="ja-JP" altLang="en-US" sz="1200" dirty="0">
              <a:solidFill>
                <a:srgbClr val="000000"/>
              </a:solidFill>
              <a:latin typeface="ヒラギノ丸ゴ Pro W4"/>
              <a:ea typeface="ヒラギノ丸ゴ Pro W4"/>
              <a:cs typeface="ヒラギノ丸ゴ Pro W4"/>
            </a:endParaRPr>
          </a:p>
        </p:txBody>
      </p:sp>
      <p:cxnSp>
        <p:nvCxnSpPr>
          <p:cNvPr id="12" name="直線コネクタ 11"/>
          <p:cNvCxnSpPr/>
          <p:nvPr/>
        </p:nvCxnSpPr>
        <p:spPr>
          <a:xfrm>
            <a:off x="4141402" y="874219"/>
            <a:ext cx="1546123"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サブタイトル 2"/>
          <p:cNvSpPr txBox="1">
            <a:spLocks/>
          </p:cNvSpPr>
          <p:nvPr/>
        </p:nvSpPr>
        <p:spPr>
          <a:xfrm>
            <a:off x="7380895" y="1704282"/>
            <a:ext cx="2030669" cy="381873"/>
          </a:xfrm>
          <a:prstGeom prst="rect">
            <a:avLst/>
          </a:prstGeom>
          <a:solidFill>
            <a:schemeClr val="tx2">
              <a:lumMod val="20000"/>
              <a:lumOff val="80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2120"/>
              </a:lnSpc>
            </a:pPr>
            <a:r>
              <a:rPr lang="ja-JP" altLang="en-US" sz="1800" dirty="0" smtClean="0">
                <a:solidFill>
                  <a:srgbClr val="000000"/>
                </a:solidFill>
                <a:latin typeface="HG丸ｺﾞｼｯｸM-PRO"/>
                <a:ea typeface="HG丸ｺﾞｼｯｸM-PRO"/>
                <a:cs typeface="HG丸ｺﾞｼｯｸM-PRO"/>
              </a:rPr>
              <a:t>リクルートスーツ</a:t>
            </a:r>
          </a:p>
        </p:txBody>
      </p:sp>
      <p:sp>
        <p:nvSpPr>
          <p:cNvPr id="9" name="サブタイトル 2"/>
          <p:cNvSpPr txBox="1">
            <a:spLocks/>
          </p:cNvSpPr>
          <p:nvPr/>
        </p:nvSpPr>
        <p:spPr>
          <a:xfrm>
            <a:off x="7380895" y="2216978"/>
            <a:ext cx="2030669" cy="381873"/>
          </a:xfrm>
          <a:prstGeom prst="rect">
            <a:avLst/>
          </a:prstGeom>
          <a:solidFill>
            <a:schemeClr val="tx2">
              <a:lumMod val="20000"/>
              <a:lumOff val="80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2120"/>
              </a:lnSpc>
            </a:pPr>
            <a:r>
              <a:rPr lang="ja-JP" altLang="en-US" sz="1800" dirty="0">
                <a:solidFill>
                  <a:srgbClr val="000000"/>
                </a:solidFill>
                <a:latin typeface="HG丸ｺﾞｼｯｸM-PRO"/>
                <a:ea typeface="HG丸ｺﾞｼｯｸM-PRO"/>
                <a:cs typeface="HG丸ｺﾞｼｯｸM-PRO"/>
              </a:rPr>
              <a:t>画一化</a:t>
            </a:r>
          </a:p>
        </p:txBody>
      </p:sp>
      <p:sp>
        <p:nvSpPr>
          <p:cNvPr id="10" name="サブタイトル 2"/>
          <p:cNvSpPr txBox="1">
            <a:spLocks/>
          </p:cNvSpPr>
          <p:nvPr/>
        </p:nvSpPr>
        <p:spPr>
          <a:xfrm>
            <a:off x="7380895" y="2720666"/>
            <a:ext cx="2030669" cy="381873"/>
          </a:xfrm>
          <a:prstGeom prst="rect">
            <a:avLst/>
          </a:prstGeom>
          <a:solidFill>
            <a:schemeClr val="tx2">
              <a:lumMod val="20000"/>
              <a:lumOff val="80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2120"/>
              </a:lnSpc>
            </a:pPr>
            <a:r>
              <a:rPr lang="ja-JP" altLang="en-US" sz="1800" dirty="0">
                <a:solidFill>
                  <a:srgbClr val="000000"/>
                </a:solidFill>
                <a:latin typeface="HG丸ｺﾞｼｯｸM-PRO"/>
                <a:ea typeface="HG丸ｺﾞｼｯｸM-PRO"/>
                <a:cs typeface="HG丸ｺﾞｼｯｸM-PRO"/>
              </a:rPr>
              <a:t>同調圧力</a:t>
            </a:r>
          </a:p>
        </p:txBody>
      </p:sp>
      <p:sp>
        <p:nvSpPr>
          <p:cNvPr id="13" name="サブタイトル 2"/>
          <p:cNvSpPr txBox="1">
            <a:spLocks/>
          </p:cNvSpPr>
          <p:nvPr/>
        </p:nvSpPr>
        <p:spPr>
          <a:xfrm>
            <a:off x="7380895" y="3254939"/>
            <a:ext cx="2030669" cy="381873"/>
          </a:xfrm>
          <a:prstGeom prst="rect">
            <a:avLst/>
          </a:prstGeom>
          <a:solidFill>
            <a:schemeClr val="tx2">
              <a:lumMod val="20000"/>
              <a:lumOff val="80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2120"/>
              </a:lnSpc>
            </a:pPr>
            <a:r>
              <a:rPr lang="ja-JP" altLang="en-US" sz="1800" dirty="0" smtClean="0">
                <a:solidFill>
                  <a:srgbClr val="000000"/>
                </a:solidFill>
                <a:latin typeface="HG丸ｺﾞｼｯｸM-PRO"/>
                <a:ea typeface="HG丸ｺﾞｼｯｸM-PRO"/>
                <a:cs typeface="HG丸ｺﾞｼｯｸM-PRO"/>
              </a:rPr>
              <a:t>硬直化</a:t>
            </a:r>
          </a:p>
        </p:txBody>
      </p:sp>
      <p:sp>
        <p:nvSpPr>
          <p:cNvPr id="14" name="サブタイトル 2"/>
          <p:cNvSpPr txBox="1">
            <a:spLocks/>
          </p:cNvSpPr>
          <p:nvPr/>
        </p:nvSpPr>
        <p:spPr>
          <a:xfrm>
            <a:off x="7380895" y="3728768"/>
            <a:ext cx="2030669" cy="381873"/>
          </a:xfrm>
          <a:prstGeom prst="rect">
            <a:avLst/>
          </a:prstGeom>
          <a:solidFill>
            <a:schemeClr val="tx2">
              <a:lumMod val="20000"/>
              <a:lumOff val="80000"/>
            </a:schemeClr>
          </a:solidFill>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nSpc>
                <a:spcPts val="2120"/>
              </a:lnSpc>
            </a:pPr>
            <a:r>
              <a:rPr lang="ja-JP" altLang="en-US" sz="1800" dirty="0" smtClean="0">
                <a:solidFill>
                  <a:srgbClr val="000000"/>
                </a:solidFill>
                <a:latin typeface="HG丸ｺﾞｼｯｸM-PRO"/>
                <a:ea typeface="HG丸ｺﾞｼｯｸM-PRO"/>
                <a:cs typeface="HG丸ｺﾞｼｯｸM-PRO"/>
              </a:rPr>
              <a:t>変わり者非許容</a:t>
            </a:r>
          </a:p>
        </p:txBody>
      </p:sp>
    </p:spTree>
    <p:extLst>
      <p:ext uri="{BB962C8B-B14F-4D97-AF65-F5344CB8AC3E}">
        <p14:creationId xmlns:p14="http://schemas.microsoft.com/office/powerpoint/2010/main" val="183280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391195"/>
            <a:ext cx="8420100" cy="1062765"/>
          </a:xfrm>
        </p:spPr>
        <p:txBody>
          <a:bodyPr>
            <a:noAutofit/>
          </a:bodyPr>
          <a:lstStyle/>
          <a:p>
            <a:r>
              <a:rPr lang="ja-JP" altLang="en-US" sz="3200" dirty="0" smtClean="0">
                <a:latin typeface="HGP創英角ｺﾞｼｯｸUB"/>
                <a:ea typeface="HGP創英角ｺﾞｼｯｸUB"/>
                <a:cs typeface="HGP創英角ｺﾞｼｯｸUB"/>
              </a:rPr>
              <a:t>勇気と希望が湧き出すワークショップ</a:t>
            </a:r>
            <a:r>
              <a:rPr lang="en-US" altLang="ja-JP" sz="3200" dirty="0" smtClean="0">
                <a:latin typeface="HGP創英角ｺﾞｼｯｸUB"/>
                <a:ea typeface="HGP創英角ｺﾞｼｯｸUB"/>
                <a:cs typeface="HGP創英角ｺﾞｼｯｸUB"/>
              </a:rPr>
              <a:t/>
            </a:r>
            <a:br>
              <a:rPr lang="en-US" altLang="ja-JP" sz="3200" dirty="0" smtClean="0">
                <a:latin typeface="HGP創英角ｺﾞｼｯｸUB"/>
                <a:ea typeface="HGP創英角ｺﾞｼｯｸUB"/>
                <a:cs typeface="HGP創英角ｺﾞｼｯｸUB"/>
              </a:rPr>
            </a:br>
            <a:r>
              <a:rPr lang="ja-JP" altLang="en-US" sz="3200" dirty="0" smtClean="0">
                <a:latin typeface="HGP創英角ｺﾞｼｯｸUB"/>
                <a:ea typeface="HGP創英角ｺﾞｼｯｸUB"/>
                <a:cs typeface="HGP創英角ｺﾞｼｯｸUB"/>
              </a:rPr>
              <a:t>「じっとみて。」</a:t>
            </a:r>
            <a:endParaRPr kumimoji="1" lang="ja-JP" altLang="en-US" sz="1800" dirty="0">
              <a:latin typeface="HG丸ｺﾞｼｯｸM-PRO"/>
              <a:ea typeface="HG丸ｺﾞｼｯｸM-PRO"/>
              <a:cs typeface="HG丸ｺﾞｼｯｸM-PRO"/>
            </a:endParaRPr>
          </a:p>
        </p:txBody>
      </p:sp>
      <p:sp>
        <p:nvSpPr>
          <p:cNvPr id="3" name="サブタイトル 2"/>
          <p:cNvSpPr>
            <a:spLocks noGrp="1"/>
          </p:cNvSpPr>
          <p:nvPr>
            <p:ph type="subTitle" idx="1"/>
          </p:nvPr>
        </p:nvSpPr>
        <p:spPr>
          <a:xfrm>
            <a:off x="518341" y="5712631"/>
            <a:ext cx="1460328" cy="331282"/>
          </a:xfrm>
        </p:spPr>
        <p:txBody>
          <a:bodyPr>
            <a:normAutofit/>
          </a:bodyPr>
          <a:lstStyle/>
          <a:p>
            <a:r>
              <a:rPr lang="ja-JP" altLang="en-US" sz="1200" dirty="0" smtClean="0">
                <a:solidFill>
                  <a:srgbClr val="000000"/>
                </a:solidFill>
                <a:latin typeface="HG丸ｺﾞｼｯｸM-PRO"/>
                <a:ea typeface="HG丸ｺﾞｼｯｸM-PRO"/>
                <a:cs typeface="HG丸ｺﾞｼｯｸM-PRO"/>
              </a:rPr>
              <a:t>大学での授業風景</a:t>
            </a:r>
            <a:endParaRPr kumimoji="1" lang="ja-JP" altLang="en-US" sz="1200" dirty="0">
              <a:solidFill>
                <a:srgbClr val="000000"/>
              </a:solidFill>
              <a:latin typeface="HG丸ｺﾞｼｯｸM-PRO"/>
              <a:ea typeface="HG丸ｺﾞｼｯｸM-PRO"/>
              <a:cs typeface="HG丸ｺﾞｼｯｸM-PRO"/>
            </a:endParaRPr>
          </a:p>
        </p:txBody>
      </p:sp>
      <p:pic>
        <p:nvPicPr>
          <p:cNvPr id="6" name="図 5"/>
          <p:cNvPicPr>
            <a:picLocks noChangeAspect="1"/>
          </p:cNvPicPr>
          <p:nvPr/>
        </p:nvPicPr>
        <p:blipFill>
          <a:blip r:embed="rId2"/>
          <a:stretch>
            <a:fillRect/>
          </a:stretch>
        </p:blipFill>
        <p:spPr>
          <a:xfrm>
            <a:off x="518341" y="2512910"/>
            <a:ext cx="7653818" cy="3199721"/>
          </a:xfrm>
          <a:prstGeom prst="rect">
            <a:avLst/>
          </a:prstGeom>
        </p:spPr>
      </p:pic>
      <p:sp>
        <p:nvSpPr>
          <p:cNvPr id="7" name="円/楕円 6"/>
          <p:cNvSpPr/>
          <p:nvPr/>
        </p:nvSpPr>
        <p:spPr>
          <a:xfrm>
            <a:off x="9163050" y="6193135"/>
            <a:ext cx="423305" cy="423305"/>
          </a:xfrm>
          <a:prstGeom prst="ellipse">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140"/>
              </a:lnSpc>
            </a:pPr>
            <a:r>
              <a:rPr kumimoji="1" lang="en-US" altLang="ja-JP" sz="1200" dirty="0" smtClean="0">
                <a:solidFill>
                  <a:srgbClr val="000000"/>
                </a:solidFill>
                <a:latin typeface="ヒラギノ丸ゴ Pro W4"/>
                <a:ea typeface="ヒラギノ丸ゴ Pro W4"/>
                <a:cs typeface="ヒラギノ丸ゴ Pro W4"/>
              </a:rPr>
              <a:t>06</a:t>
            </a:r>
            <a:endParaRPr kumimoji="1" lang="ja-JP" altLang="en-US" sz="1200" dirty="0">
              <a:solidFill>
                <a:srgbClr val="000000"/>
              </a:solidFill>
              <a:latin typeface="ヒラギノ丸ゴ Pro W4"/>
              <a:ea typeface="ヒラギノ丸ゴ Pro W4"/>
              <a:cs typeface="ヒラギノ丸ゴ Pro W4"/>
            </a:endParaRPr>
          </a:p>
        </p:txBody>
      </p:sp>
      <p:cxnSp>
        <p:nvCxnSpPr>
          <p:cNvPr id="11" name="直線コネクタ 10"/>
          <p:cNvCxnSpPr/>
          <p:nvPr/>
        </p:nvCxnSpPr>
        <p:spPr>
          <a:xfrm>
            <a:off x="895204" y="1556792"/>
            <a:ext cx="8267846"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3" name="正方形/長方形 12"/>
          <p:cNvSpPr/>
          <p:nvPr/>
        </p:nvSpPr>
        <p:spPr>
          <a:xfrm>
            <a:off x="1085967" y="1645774"/>
            <a:ext cx="8006708" cy="646331"/>
          </a:xfrm>
          <a:prstGeom prst="rect">
            <a:avLst/>
          </a:prstGeom>
        </p:spPr>
        <p:txBody>
          <a:bodyPr wrap="square">
            <a:spAutoFit/>
          </a:bodyPr>
          <a:lstStyle/>
          <a:p>
            <a:pPr algn="ctr"/>
            <a:r>
              <a:rPr lang="ja-JP" altLang="en-US" dirty="0">
                <a:latin typeface="HG丸ｺﾞｼｯｸM-PRO"/>
                <a:ea typeface="HG丸ｺﾞｼｯｸM-PRO"/>
                <a:cs typeface="HG丸ｺﾞｼｯｸM-PRO"/>
              </a:rPr>
              <a:t>子どもたちが、自分の未来を待ち遠しいと思う</a:t>
            </a:r>
            <a:r>
              <a:rPr lang="en-US" altLang="ja-JP" dirty="0">
                <a:latin typeface="HG丸ｺﾞｼｯｸM-PRO"/>
                <a:ea typeface="HG丸ｺﾞｼｯｸM-PRO"/>
                <a:cs typeface="HG丸ｺﾞｼｯｸM-PRO"/>
              </a:rPr>
              <a:t/>
            </a:r>
            <a:br>
              <a:rPr lang="en-US" altLang="ja-JP" dirty="0">
                <a:latin typeface="HG丸ｺﾞｼｯｸM-PRO"/>
                <a:ea typeface="HG丸ｺﾞｼｯｸM-PRO"/>
                <a:cs typeface="HG丸ｺﾞｼｯｸM-PRO"/>
              </a:rPr>
            </a:br>
            <a:r>
              <a:rPr lang="ja-JP" altLang="en-US" dirty="0">
                <a:latin typeface="HG丸ｺﾞｼｯｸM-PRO"/>
                <a:ea typeface="HG丸ｺﾞｼｯｸM-PRO"/>
                <a:cs typeface="HG丸ｺﾞｼｯｸM-PRO"/>
              </a:rPr>
              <a:t>土台づくりの</a:t>
            </a:r>
            <a:r>
              <a:rPr lang="en-US" altLang="ja-JP" dirty="0">
                <a:latin typeface="HG丸ｺﾞｼｯｸM-PRO"/>
                <a:ea typeface="HG丸ｺﾞｼｯｸM-PRO"/>
                <a:cs typeface="HG丸ｺﾞｼｯｸM-PRO"/>
              </a:rPr>
              <a:t>SDGs</a:t>
            </a:r>
            <a:r>
              <a:rPr lang="ja-JP" altLang="en-US" dirty="0">
                <a:latin typeface="HG丸ｺﾞｼｯｸM-PRO"/>
                <a:ea typeface="HG丸ｺﾞｼｯｸM-PRO"/>
                <a:cs typeface="HG丸ｺﾞｼｯｸM-PRO"/>
              </a:rPr>
              <a:t>活動です。</a:t>
            </a:r>
            <a:endParaRPr lang="ja-JP" altLang="en-US" dirty="0"/>
          </a:p>
        </p:txBody>
      </p:sp>
      <p:pic>
        <p:nvPicPr>
          <p:cNvPr id="8" name="図 7"/>
          <p:cNvPicPr>
            <a:picLocks noChangeAspect="1"/>
          </p:cNvPicPr>
          <p:nvPr/>
        </p:nvPicPr>
        <p:blipFill>
          <a:blip r:embed="rId3"/>
          <a:stretch>
            <a:fillRect/>
          </a:stretch>
        </p:blipFill>
        <p:spPr>
          <a:xfrm>
            <a:off x="6116094" y="4442401"/>
            <a:ext cx="3344203" cy="1574562"/>
          </a:xfrm>
          <a:prstGeom prst="rect">
            <a:avLst/>
          </a:prstGeom>
        </p:spPr>
      </p:pic>
    </p:spTree>
    <p:extLst>
      <p:ext uri="{BB962C8B-B14F-4D97-AF65-F5344CB8AC3E}">
        <p14:creationId xmlns:p14="http://schemas.microsoft.com/office/powerpoint/2010/main" val="2244875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391195"/>
            <a:ext cx="8420100" cy="685472"/>
          </a:xfrm>
        </p:spPr>
        <p:txBody>
          <a:bodyPr>
            <a:noAutofit/>
          </a:bodyPr>
          <a:lstStyle/>
          <a:p>
            <a:r>
              <a:rPr lang="ja-JP" altLang="en-US" sz="3200" dirty="0" smtClean="0">
                <a:latin typeface="HGP創英角ｺﾞｼｯｸUB"/>
                <a:ea typeface="HGP創英角ｺﾞｼｯｸUB"/>
                <a:cs typeface="HGP創英角ｺﾞｼｯｸUB"/>
              </a:rPr>
              <a:t>「じっとみて。」という教育プログラム</a:t>
            </a:r>
          </a:p>
        </p:txBody>
      </p:sp>
      <p:sp>
        <p:nvSpPr>
          <p:cNvPr id="7" name="サブタイトル 2"/>
          <p:cNvSpPr txBox="1">
            <a:spLocks/>
          </p:cNvSpPr>
          <p:nvPr/>
        </p:nvSpPr>
        <p:spPr>
          <a:xfrm>
            <a:off x="492365" y="1516303"/>
            <a:ext cx="6612437" cy="479646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2560"/>
              </a:lnSpc>
            </a:pPr>
            <a:r>
              <a:rPr lang="ja-JP" altLang="en-US" sz="1800" dirty="0" smtClean="0">
                <a:solidFill>
                  <a:srgbClr val="000000"/>
                </a:solidFill>
                <a:latin typeface="HG丸ｺﾞｼｯｸM-PRO"/>
                <a:ea typeface="HG丸ｺﾞｼｯｸM-PRO"/>
                <a:cs typeface="HG丸ｺﾞｼｯｸM-PRO"/>
              </a:rPr>
              <a:t>「じっとみて。」は、</a:t>
            </a:r>
            <a:endParaRPr lang="en-US" altLang="ja-JP" sz="1800" dirty="0" smtClean="0">
              <a:solidFill>
                <a:srgbClr val="000000"/>
              </a:solidFill>
              <a:latin typeface="HG丸ｺﾞｼｯｸM-PRO"/>
              <a:ea typeface="HG丸ｺﾞｼｯｸM-PRO"/>
              <a:cs typeface="HG丸ｺﾞｼｯｸM-PRO"/>
            </a:endParaRPr>
          </a:p>
          <a:p>
            <a:pPr algn="l">
              <a:lnSpc>
                <a:spcPts val="2560"/>
              </a:lnSpc>
            </a:pPr>
            <a:r>
              <a:rPr lang="ja-JP" altLang="en-US" sz="1800" dirty="0" smtClean="0">
                <a:solidFill>
                  <a:srgbClr val="000000"/>
                </a:solidFill>
                <a:latin typeface="HG丸ｺﾞｼｯｸM-PRO"/>
                <a:ea typeface="HG丸ｺﾞｼｯｸM-PRO"/>
                <a:cs typeface="HG丸ｺﾞｼｯｸM-PRO"/>
              </a:rPr>
              <a:t>自分をしっかりみつめて描く</a:t>
            </a:r>
            <a:r>
              <a:rPr lang="en-US" altLang="ja-JP" sz="1800" dirty="0" smtClean="0">
                <a:solidFill>
                  <a:srgbClr val="000000"/>
                </a:solidFill>
                <a:latin typeface="HG丸ｺﾞｼｯｸM-PRO"/>
                <a:ea typeface="HG丸ｺﾞｼｯｸM-PRO"/>
                <a:cs typeface="HG丸ｺﾞｼｯｸM-PRO"/>
              </a:rPr>
              <a:t>1</a:t>
            </a:r>
            <a:r>
              <a:rPr lang="ja-JP" altLang="en-US" sz="1800" dirty="0" smtClean="0">
                <a:solidFill>
                  <a:srgbClr val="000000"/>
                </a:solidFill>
                <a:latin typeface="HG丸ｺﾞｼｯｸM-PRO"/>
                <a:ea typeface="HG丸ｺﾞｼｯｸM-PRO"/>
                <a:cs typeface="HG丸ｺﾞｼｯｸM-PRO"/>
              </a:rPr>
              <a:t>冊の絵本です。</a:t>
            </a:r>
            <a:endParaRPr lang="en-US" altLang="ja-JP" sz="1800" dirty="0" smtClean="0">
              <a:solidFill>
                <a:srgbClr val="000000"/>
              </a:solidFill>
              <a:latin typeface="HG丸ｺﾞｼｯｸM-PRO"/>
              <a:ea typeface="HG丸ｺﾞｼｯｸM-PRO"/>
              <a:cs typeface="HG丸ｺﾞｼｯｸM-PRO"/>
            </a:endParaRPr>
          </a:p>
          <a:p>
            <a:pPr algn="l">
              <a:lnSpc>
                <a:spcPts val="2560"/>
              </a:lnSpc>
            </a:pPr>
            <a:endParaRPr lang="ja-JP" altLang="en-US" sz="1800" dirty="0" smtClean="0">
              <a:solidFill>
                <a:srgbClr val="000000"/>
              </a:solidFill>
              <a:latin typeface="HG丸ｺﾞｼｯｸM-PRO"/>
              <a:ea typeface="HG丸ｺﾞｼｯｸM-PRO"/>
              <a:cs typeface="HG丸ｺﾞｼｯｸM-PRO"/>
            </a:endParaRPr>
          </a:p>
          <a:p>
            <a:pPr algn="l">
              <a:lnSpc>
                <a:spcPts val="2560"/>
              </a:lnSpc>
            </a:pPr>
            <a:r>
              <a:rPr lang="ja-JP" altLang="en-US" sz="1800" dirty="0" smtClean="0">
                <a:solidFill>
                  <a:srgbClr val="000000"/>
                </a:solidFill>
                <a:latin typeface="HG丸ｺﾞｼｯｸM-PRO"/>
                <a:ea typeface="HG丸ｺﾞｼｯｸM-PRO"/>
                <a:cs typeface="HG丸ｺﾞｼｯｸM-PRO"/>
              </a:rPr>
              <a:t>内面から湧き出すイメージで、物語を編んでいくことで、誰のマネでもない</a:t>
            </a:r>
            <a:r>
              <a:rPr lang="ja-JP" altLang="en-US" sz="1800" dirty="0" smtClean="0">
                <a:solidFill>
                  <a:srgbClr val="FF0000"/>
                </a:solidFill>
                <a:latin typeface="HG丸ｺﾞｼｯｸM-PRO"/>
                <a:ea typeface="HG丸ｺﾞｼｯｸM-PRO"/>
                <a:cs typeface="HG丸ｺﾞｼｯｸM-PRO"/>
              </a:rPr>
              <a:t>自分の道標</a:t>
            </a:r>
            <a:r>
              <a:rPr lang="ja-JP" altLang="en-US" sz="1800" dirty="0" smtClean="0">
                <a:solidFill>
                  <a:srgbClr val="000000"/>
                </a:solidFill>
                <a:latin typeface="HG丸ｺﾞｼｯｸM-PRO"/>
                <a:ea typeface="HG丸ｺﾞｼｯｸM-PRO"/>
                <a:cs typeface="HG丸ｺﾞｼｯｸM-PRO"/>
              </a:rPr>
              <a:t>（バックキャスティング）を見つけられる教育コンテンツです。</a:t>
            </a:r>
          </a:p>
          <a:p>
            <a:pPr algn="l">
              <a:lnSpc>
                <a:spcPts val="2560"/>
              </a:lnSpc>
            </a:pPr>
            <a:endParaRPr lang="ja-JP" altLang="en-US" sz="1800" dirty="0" smtClean="0">
              <a:solidFill>
                <a:srgbClr val="000000"/>
              </a:solidFill>
              <a:latin typeface="HG丸ｺﾞｼｯｸM-PRO"/>
              <a:ea typeface="HG丸ｺﾞｼｯｸM-PRO"/>
              <a:cs typeface="HG丸ｺﾞｼｯｸM-PRO"/>
            </a:endParaRPr>
          </a:p>
          <a:p>
            <a:pPr algn="l">
              <a:lnSpc>
                <a:spcPts val="2560"/>
              </a:lnSpc>
            </a:pPr>
            <a:r>
              <a:rPr lang="en-US" altLang="ja-JP" sz="1800" dirty="0" smtClean="0">
                <a:solidFill>
                  <a:srgbClr val="000000"/>
                </a:solidFill>
                <a:latin typeface="HG丸ｺﾞｼｯｸM-PRO"/>
                <a:ea typeface="HG丸ｺﾞｼｯｸM-PRO"/>
                <a:cs typeface="HG丸ｺﾞｼｯｸM-PRO"/>
              </a:rPr>
              <a:t>3</a:t>
            </a:r>
            <a:r>
              <a:rPr lang="ja-JP" altLang="en-US" sz="1800" dirty="0" smtClean="0">
                <a:solidFill>
                  <a:srgbClr val="000000"/>
                </a:solidFill>
                <a:latin typeface="HG丸ｺﾞｼｯｸM-PRO"/>
                <a:ea typeface="HG丸ｺﾞｼｯｸM-PRO"/>
                <a:cs typeface="HG丸ｺﾞｼｯｸM-PRO"/>
              </a:rPr>
              <a:t>本の柱</a:t>
            </a:r>
            <a:r>
              <a:rPr lang="ja-JP" altLang="en-US" sz="1800" dirty="0" smtClean="0">
                <a:solidFill>
                  <a:srgbClr val="FF0000"/>
                </a:solidFill>
                <a:latin typeface="HG丸ｺﾞｼｯｸM-PRO"/>
                <a:ea typeface="HG丸ｺﾞｼｯｸM-PRO"/>
                <a:cs typeface="HG丸ｺﾞｼｯｸM-PRO"/>
              </a:rPr>
              <a:t>「自己肯定」「他者肯定」「多様性」</a:t>
            </a:r>
            <a:r>
              <a:rPr lang="ja-JP" altLang="en-US" sz="1800" dirty="0" smtClean="0">
                <a:solidFill>
                  <a:srgbClr val="000000"/>
                </a:solidFill>
                <a:latin typeface="HG丸ｺﾞｼｯｸM-PRO"/>
                <a:ea typeface="HG丸ｺﾞｼｯｸM-PRO"/>
                <a:cs typeface="HG丸ｺﾞｼｯｸM-PRO"/>
              </a:rPr>
              <a:t>の受容と共有を軸にワークショップ型授業を実施しています。</a:t>
            </a:r>
          </a:p>
          <a:p>
            <a:pPr algn="l">
              <a:lnSpc>
                <a:spcPts val="2560"/>
              </a:lnSpc>
            </a:pPr>
            <a:endParaRPr lang="ja-JP" altLang="en-US" sz="1800" dirty="0" smtClean="0">
              <a:solidFill>
                <a:srgbClr val="000000"/>
              </a:solidFill>
              <a:latin typeface="HG丸ｺﾞｼｯｸM-PRO"/>
              <a:ea typeface="HG丸ｺﾞｼｯｸM-PRO"/>
              <a:cs typeface="HG丸ｺﾞｼｯｸM-PRO"/>
            </a:endParaRPr>
          </a:p>
          <a:p>
            <a:pPr algn="l">
              <a:lnSpc>
                <a:spcPts val="2560"/>
              </a:lnSpc>
            </a:pPr>
            <a:r>
              <a:rPr lang="en-US" altLang="ja-JP" sz="1800" dirty="0" smtClean="0">
                <a:solidFill>
                  <a:srgbClr val="000000"/>
                </a:solidFill>
                <a:latin typeface="HG丸ｺﾞｼｯｸM-PRO"/>
                <a:ea typeface="HG丸ｺﾞｼｯｸM-PRO"/>
                <a:cs typeface="HG丸ｺﾞｼｯｸM-PRO"/>
              </a:rPr>
              <a:t>AI</a:t>
            </a:r>
            <a:r>
              <a:rPr lang="ja-JP" altLang="en-US" sz="1800" dirty="0" smtClean="0">
                <a:solidFill>
                  <a:srgbClr val="000000"/>
                </a:solidFill>
                <a:latin typeface="HG丸ｺﾞｼｯｸM-PRO"/>
                <a:ea typeface="HG丸ｺﾞｼｯｸM-PRO"/>
                <a:cs typeface="HG丸ｺﾞｼｯｸM-PRO"/>
              </a:rPr>
              <a:t>には決してできない能力（思考力・創造力・問題解決能力）を育む礎となるため、子どもたちの未来をつぶす自己否定やあきらめ、閉塞感を突き破る手法となります。</a:t>
            </a:r>
            <a:endParaRPr lang="ja-JP" altLang="en-US" sz="1800" dirty="0">
              <a:solidFill>
                <a:srgbClr val="000000"/>
              </a:solidFill>
              <a:latin typeface="HG丸ｺﾞｼｯｸM-PRO"/>
              <a:ea typeface="HG丸ｺﾞｼｯｸM-PRO"/>
              <a:cs typeface="HG丸ｺﾞｼｯｸM-PRO"/>
            </a:endParaRPr>
          </a:p>
        </p:txBody>
      </p:sp>
      <p:pic>
        <p:nvPicPr>
          <p:cNvPr id="8" name="図 7" descr="lookat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028" y="1580720"/>
            <a:ext cx="2337327" cy="3204694"/>
          </a:xfrm>
          <a:prstGeom prst="rect">
            <a:avLst/>
          </a:prstGeom>
        </p:spPr>
      </p:pic>
      <p:sp>
        <p:nvSpPr>
          <p:cNvPr id="9" name="円/楕円 8"/>
          <p:cNvSpPr/>
          <p:nvPr/>
        </p:nvSpPr>
        <p:spPr>
          <a:xfrm>
            <a:off x="9163050" y="6193135"/>
            <a:ext cx="423305" cy="423305"/>
          </a:xfrm>
          <a:prstGeom prst="ellipse">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140"/>
              </a:lnSpc>
            </a:pPr>
            <a:r>
              <a:rPr kumimoji="1" lang="en-US" altLang="ja-JP" sz="1200" dirty="0" smtClean="0">
                <a:solidFill>
                  <a:srgbClr val="000000"/>
                </a:solidFill>
                <a:latin typeface="ヒラギノ丸ゴ Pro W4"/>
                <a:ea typeface="ヒラギノ丸ゴ Pro W4"/>
                <a:cs typeface="ヒラギノ丸ゴ Pro W4"/>
              </a:rPr>
              <a:t>07</a:t>
            </a:r>
            <a:endParaRPr kumimoji="1" lang="ja-JP" altLang="en-US" sz="1200" dirty="0">
              <a:solidFill>
                <a:srgbClr val="000000"/>
              </a:solidFill>
              <a:latin typeface="ヒラギノ丸ゴ Pro W4"/>
              <a:ea typeface="ヒラギノ丸ゴ Pro W4"/>
              <a:cs typeface="ヒラギノ丸ゴ Pro W4"/>
            </a:endParaRPr>
          </a:p>
        </p:txBody>
      </p:sp>
    </p:spTree>
    <p:extLst>
      <p:ext uri="{BB962C8B-B14F-4D97-AF65-F5344CB8AC3E}">
        <p14:creationId xmlns:p14="http://schemas.microsoft.com/office/powerpoint/2010/main" val="3423516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391195"/>
            <a:ext cx="8420100" cy="685472"/>
          </a:xfrm>
        </p:spPr>
        <p:txBody>
          <a:bodyPr>
            <a:noAutofit/>
          </a:bodyPr>
          <a:lstStyle/>
          <a:p>
            <a:r>
              <a:rPr lang="ja-JP" altLang="en-US" sz="3200" dirty="0" smtClean="0">
                <a:latin typeface="HGP創英角ｺﾞｼｯｸUB"/>
                <a:ea typeface="HGP創英角ｺﾞｼｯｸUB"/>
                <a:cs typeface="HGP創英角ｺﾞｼｯｸUB"/>
              </a:rPr>
              <a:t>「じっとみて。」事例</a:t>
            </a:r>
          </a:p>
        </p:txBody>
      </p:sp>
      <p:sp>
        <p:nvSpPr>
          <p:cNvPr id="7" name="サブタイトル 2"/>
          <p:cNvSpPr txBox="1">
            <a:spLocks/>
          </p:cNvSpPr>
          <p:nvPr/>
        </p:nvSpPr>
        <p:spPr>
          <a:xfrm>
            <a:off x="492365" y="1516303"/>
            <a:ext cx="8857997" cy="479646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lnSpc>
                <a:spcPts val="2560"/>
              </a:lnSpc>
            </a:pPr>
            <a:r>
              <a:rPr lang="ja-JP" altLang="en-US" sz="2000" dirty="0">
                <a:solidFill>
                  <a:srgbClr val="000000"/>
                </a:solidFill>
                <a:latin typeface="HG丸ｺﾞｼｯｸM-PRO"/>
                <a:ea typeface="HG丸ｺﾞｼｯｸM-PRO"/>
                <a:cs typeface="HG丸ｺﾞｼｯｸM-PRO"/>
              </a:rPr>
              <a:t>（事例</a:t>
            </a:r>
            <a:r>
              <a:rPr lang="en-US" altLang="ja-JP" sz="2000" dirty="0">
                <a:solidFill>
                  <a:srgbClr val="000000"/>
                </a:solidFill>
                <a:latin typeface="HG丸ｺﾞｼｯｸM-PRO"/>
                <a:ea typeface="HG丸ｺﾞｼｯｸM-PRO"/>
                <a:cs typeface="HG丸ｺﾞｼｯｸM-PRO"/>
              </a:rPr>
              <a:t>①</a:t>
            </a:r>
            <a:r>
              <a:rPr lang="ja-JP" altLang="en-US" sz="2000" dirty="0" smtClean="0">
                <a:solidFill>
                  <a:srgbClr val="000000"/>
                </a:solidFill>
                <a:latin typeface="HG丸ｺﾞｼｯｸM-PRO"/>
                <a:ea typeface="HG丸ｺﾞｼｯｸM-PRO"/>
                <a:cs typeface="HG丸ｺﾞｼｯｸM-PRO"/>
              </a:rPr>
              <a:t>）復興支援として、辛い思いを抱える子どもたちのために</a:t>
            </a:r>
            <a:endParaRPr lang="en-US" altLang="ja-JP" sz="2000" dirty="0" smtClean="0">
              <a:solidFill>
                <a:srgbClr val="000000"/>
              </a:solidFill>
              <a:latin typeface="HG丸ｺﾞｼｯｸM-PRO"/>
              <a:ea typeface="HG丸ｺﾞｼｯｸM-PRO"/>
              <a:cs typeface="HG丸ｺﾞｼｯｸM-PRO"/>
            </a:endParaRPr>
          </a:p>
          <a:p>
            <a:pPr algn="l">
              <a:lnSpc>
                <a:spcPts val="2560"/>
              </a:lnSpc>
            </a:pPr>
            <a:r>
              <a:rPr lang="ja-JP" altLang="en-US" sz="2000" dirty="0" smtClean="0">
                <a:solidFill>
                  <a:srgbClr val="000000"/>
                </a:solidFill>
                <a:latin typeface="HG丸ｺﾞｼｯｸM-PRO"/>
                <a:ea typeface="HG丸ｺﾞｼｯｸM-PRO"/>
                <a:cs typeface="HG丸ｺﾞｼｯｸM-PRO"/>
              </a:rPr>
              <a:t>（事例</a:t>
            </a:r>
            <a:r>
              <a:rPr lang="en-US" altLang="ja-JP" sz="2000" dirty="0">
                <a:solidFill>
                  <a:srgbClr val="000000"/>
                </a:solidFill>
                <a:latin typeface="HG丸ｺﾞｼｯｸM-PRO"/>
                <a:ea typeface="HG丸ｺﾞｼｯｸM-PRO"/>
                <a:cs typeface="HG丸ｺﾞｼｯｸM-PRO"/>
              </a:rPr>
              <a:t>②</a:t>
            </a:r>
            <a:r>
              <a:rPr lang="ja-JP" altLang="en-US" sz="2000" dirty="0" smtClean="0">
                <a:solidFill>
                  <a:srgbClr val="000000"/>
                </a:solidFill>
                <a:latin typeface="HG丸ｺﾞｼｯｸM-PRO"/>
                <a:ea typeface="HG丸ｺﾞｼｯｸM-PRO"/>
                <a:cs typeface="HG丸ｺﾞｼｯｸM-PRO"/>
              </a:rPr>
              <a:t>）自己肯定感が低く、意欲を持てない子どもたちのために</a:t>
            </a:r>
            <a:endParaRPr lang="en-US" altLang="ja-JP" sz="2000" dirty="0" smtClean="0">
              <a:solidFill>
                <a:srgbClr val="000000"/>
              </a:solidFill>
              <a:latin typeface="HG丸ｺﾞｼｯｸM-PRO"/>
              <a:ea typeface="HG丸ｺﾞｼｯｸM-PRO"/>
              <a:cs typeface="HG丸ｺﾞｼｯｸM-PRO"/>
            </a:endParaRPr>
          </a:p>
          <a:p>
            <a:pPr algn="l">
              <a:lnSpc>
                <a:spcPts val="2560"/>
              </a:lnSpc>
            </a:pPr>
            <a:endParaRPr lang="ja-JP" altLang="en-US" sz="1800" dirty="0" smtClean="0">
              <a:solidFill>
                <a:srgbClr val="000000"/>
              </a:solidFill>
              <a:latin typeface="HG丸ｺﾞｼｯｸM-PRO"/>
              <a:ea typeface="HG丸ｺﾞｼｯｸM-PRO"/>
              <a:cs typeface="HG丸ｺﾞｼｯｸM-PRO"/>
            </a:endParaRPr>
          </a:p>
          <a:p>
            <a:pPr algn="l">
              <a:lnSpc>
                <a:spcPts val="2560"/>
              </a:lnSpc>
            </a:pPr>
            <a:r>
              <a:rPr lang="en-US" altLang="ja-JP" sz="2000" dirty="0" smtClean="0">
                <a:solidFill>
                  <a:srgbClr val="000000"/>
                </a:solidFill>
                <a:latin typeface="HG丸ｺﾞｼｯｸM-PRO"/>
                <a:ea typeface="HG丸ｺﾞｼｯｸM-PRO"/>
                <a:cs typeface="HG丸ｺﾞｼｯｸM-PRO"/>
              </a:rPr>
              <a:t>③</a:t>
            </a:r>
            <a:r>
              <a:rPr lang="ja-JP" altLang="en-US" sz="2000" dirty="0" smtClean="0">
                <a:solidFill>
                  <a:srgbClr val="000000"/>
                </a:solidFill>
                <a:latin typeface="HG丸ｺﾞｼｯｸM-PRO"/>
                <a:ea typeface="HG丸ｺﾞｼｯｸM-PRO"/>
                <a:cs typeface="HG丸ｺﾞｼｯｸM-PRO"/>
              </a:rPr>
              <a:t>内向的で思いをうまく伝えられない子どもたちのために</a:t>
            </a:r>
            <a:endParaRPr lang="en-US" altLang="ja-JP" sz="2000" dirty="0" smtClean="0">
              <a:solidFill>
                <a:srgbClr val="000000"/>
              </a:solidFill>
              <a:latin typeface="HG丸ｺﾞｼｯｸM-PRO"/>
              <a:ea typeface="HG丸ｺﾞｼｯｸM-PRO"/>
              <a:cs typeface="HG丸ｺﾞｼｯｸM-PRO"/>
            </a:endParaRPr>
          </a:p>
          <a:p>
            <a:pPr algn="l">
              <a:lnSpc>
                <a:spcPts val="2560"/>
              </a:lnSpc>
            </a:pPr>
            <a:r>
              <a:rPr lang="ja-JP" altLang="en-US" sz="1800" dirty="0" smtClean="0">
                <a:solidFill>
                  <a:srgbClr val="000000"/>
                </a:solidFill>
                <a:latin typeface="HG丸ｺﾞｼｯｸM-PRO"/>
                <a:ea typeface="HG丸ｺﾞｼｯｸM-PRO"/>
                <a:cs typeface="HG丸ｺﾞｼｯｸM-PRO"/>
              </a:rPr>
              <a:t>（言葉だけでないアートによるコミュニケーション・適切な自己開示）</a:t>
            </a:r>
            <a:endParaRPr lang="en-US" altLang="ja-JP" sz="1800" dirty="0" smtClean="0">
              <a:solidFill>
                <a:srgbClr val="000000"/>
              </a:solidFill>
              <a:latin typeface="HG丸ｺﾞｼｯｸM-PRO"/>
              <a:ea typeface="HG丸ｺﾞｼｯｸM-PRO"/>
              <a:cs typeface="HG丸ｺﾞｼｯｸM-PRO"/>
            </a:endParaRPr>
          </a:p>
          <a:p>
            <a:pPr algn="l">
              <a:lnSpc>
                <a:spcPts val="2560"/>
              </a:lnSpc>
            </a:pPr>
            <a:endParaRPr lang="en-US" altLang="ja-JP" sz="1800" dirty="0" smtClean="0">
              <a:solidFill>
                <a:srgbClr val="000000"/>
              </a:solidFill>
              <a:latin typeface="HG丸ｺﾞｼｯｸM-PRO"/>
              <a:ea typeface="HG丸ｺﾞｼｯｸM-PRO"/>
              <a:cs typeface="HG丸ｺﾞｼｯｸM-PRO"/>
            </a:endParaRPr>
          </a:p>
          <a:p>
            <a:pPr algn="l">
              <a:lnSpc>
                <a:spcPts val="2560"/>
              </a:lnSpc>
            </a:pPr>
            <a:r>
              <a:rPr lang="en-US" altLang="ja-JP" sz="2000" dirty="0" smtClean="0">
                <a:solidFill>
                  <a:srgbClr val="000000"/>
                </a:solidFill>
                <a:latin typeface="HG丸ｺﾞｼｯｸM-PRO"/>
                <a:ea typeface="HG丸ｺﾞｼｯｸM-PRO"/>
                <a:cs typeface="HG丸ｺﾞｼｯｸM-PRO"/>
              </a:rPr>
              <a:t>④</a:t>
            </a:r>
            <a:r>
              <a:rPr lang="ja-JP" altLang="en-US" sz="2000" dirty="0" smtClean="0">
                <a:solidFill>
                  <a:srgbClr val="000000"/>
                </a:solidFill>
                <a:latin typeface="HG丸ｺﾞｼｯｸM-PRO"/>
                <a:ea typeface="HG丸ｺﾞｼｯｸM-PRO"/>
                <a:cs typeface="HG丸ｺﾞｼｯｸM-PRO"/>
              </a:rPr>
              <a:t>多様な出会いや機会の少ない地方の子どもたちのために</a:t>
            </a:r>
            <a:endParaRPr lang="en-US" altLang="ja-JP" sz="2000" dirty="0" smtClean="0">
              <a:solidFill>
                <a:srgbClr val="000000"/>
              </a:solidFill>
              <a:latin typeface="HG丸ｺﾞｼｯｸM-PRO"/>
              <a:ea typeface="HG丸ｺﾞｼｯｸM-PRO"/>
              <a:cs typeface="HG丸ｺﾞｼｯｸM-PRO"/>
            </a:endParaRPr>
          </a:p>
          <a:p>
            <a:pPr algn="l">
              <a:lnSpc>
                <a:spcPts val="2560"/>
              </a:lnSpc>
            </a:pPr>
            <a:r>
              <a:rPr lang="ja-JP" altLang="en-US" sz="1800" dirty="0" smtClean="0">
                <a:solidFill>
                  <a:srgbClr val="000000"/>
                </a:solidFill>
                <a:latin typeface="HG丸ｺﾞｼｯｸM-PRO"/>
                <a:ea typeface="HG丸ｺﾞｼｯｸM-PRO"/>
                <a:cs typeface="HG丸ｺﾞｼｯｸM-PRO"/>
              </a:rPr>
              <a:t>（日常とは違う先生（大人）・視点の多様性）</a:t>
            </a:r>
          </a:p>
          <a:p>
            <a:pPr algn="l">
              <a:lnSpc>
                <a:spcPts val="2560"/>
              </a:lnSpc>
            </a:pPr>
            <a:endParaRPr lang="en-US" altLang="ja-JP" sz="1800" dirty="0" smtClean="0">
              <a:solidFill>
                <a:srgbClr val="000000"/>
              </a:solidFill>
              <a:latin typeface="HG丸ｺﾞｼｯｸM-PRO"/>
              <a:ea typeface="HG丸ｺﾞｼｯｸM-PRO"/>
              <a:cs typeface="HG丸ｺﾞｼｯｸM-PRO"/>
            </a:endParaRPr>
          </a:p>
          <a:p>
            <a:pPr algn="l">
              <a:lnSpc>
                <a:spcPts val="2560"/>
              </a:lnSpc>
            </a:pPr>
            <a:r>
              <a:rPr lang="en-US" altLang="ja-JP" sz="2000" dirty="0" smtClean="0">
                <a:solidFill>
                  <a:srgbClr val="000000"/>
                </a:solidFill>
                <a:latin typeface="HG丸ｺﾞｼｯｸM-PRO"/>
                <a:ea typeface="HG丸ｺﾞｼｯｸM-PRO"/>
                <a:cs typeface="HG丸ｺﾞｼｯｸM-PRO"/>
              </a:rPr>
              <a:t>⑤</a:t>
            </a:r>
            <a:r>
              <a:rPr lang="ja-JP" altLang="en-US" sz="2000" dirty="0" smtClean="0">
                <a:solidFill>
                  <a:srgbClr val="000000"/>
                </a:solidFill>
                <a:latin typeface="HG丸ｺﾞｼｯｸM-PRO"/>
                <a:ea typeface="HG丸ｺﾞｼｯｸM-PRO"/>
                <a:cs typeface="HG丸ｺﾞｼｯｸM-PRO"/>
              </a:rPr>
              <a:t>未来を拓く力「創造性」を子どもたちみんなに感じてもらうため</a:t>
            </a:r>
            <a:endParaRPr lang="en-US" altLang="ja-JP" sz="2000" dirty="0" smtClean="0">
              <a:solidFill>
                <a:srgbClr val="000000"/>
              </a:solidFill>
              <a:latin typeface="HG丸ｺﾞｼｯｸM-PRO"/>
              <a:ea typeface="HG丸ｺﾞｼｯｸM-PRO"/>
              <a:cs typeface="HG丸ｺﾞｼｯｸM-PRO"/>
            </a:endParaRPr>
          </a:p>
          <a:p>
            <a:pPr algn="l">
              <a:lnSpc>
                <a:spcPts val="2560"/>
              </a:lnSpc>
            </a:pPr>
            <a:r>
              <a:rPr lang="ja-JP" altLang="en-US" sz="1800" dirty="0" smtClean="0">
                <a:solidFill>
                  <a:srgbClr val="000000"/>
                </a:solidFill>
                <a:latin typeface="HG丸ｺﾞｼｯｸM-PRO"/>
                <a:ea typeface="HG丸ｺﾞｼｯｸM-PRO"/>
                <a:cs typeface="HG丸ｺﾞｼｯｸM-PRO"/>
              </a:rPr>
              <a:t>（同じものなどひとつもないアート・想像力の証明）</a:t>
            </a:r>
            <a:endParaRPr lang="en-US" altLang="ja-JP" sz="1800" dirty="0" smtClean="0">
              <a:solidFill>
                <a:srgbClr val="000000"/>
              </a:solidFill>
              <a:latin typeface="HG丸ｺﾞｼｯｸM-PRO"/>
              <a:ea typeface="HG丸ｺﾞｼｯｸM-PRO"/>
              <a:cs typeface="HG丸ｺﾞｼｯｸM-PRO"/>
            </a:endParaRPr>
          </a:p>
        </p:txBody>
      </p:sp>
      <p:sp>
        <p:nvSpPr>
          <p:cNvPr id="9" name="円/楕円 8"/>
          <p:cNvSpPr/>
          <p:nvPr/>
        </p:nvSpPr>
        <p:spPr>
          <a:xfrm>
            <a:off x="9163050" y="6193135"/>
            <a:ext cx="423305" cy="423305"/>
          </a:xfrm>
          <a:prstGeom prst="ellipse">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lnSpc>
                <a:spcPts val="1140"/>
              </a:lnSpc>
            </a:pPr>
            <a:r>
              <a:rPr kumimoji="1" lang="en-US" altLang="ja-JP" sz="1200" dirty="0" smtClean="0">
                <a:solidFill>
                  <a:srgbClr val="000000"/>
                </a:solidFill>
                <a:latin typeface="ヒラギノ丸ゴ Pro W4"/>
                <a:ea typeface="ヒラギノ丸ゴ Pro W4"/>
                <a:cs typeface="ヒラギノ丸ゴ Pro W4"/>
              </a:rPr>
              <a:t>08</a:t>
            </a:r>
            <a:endParaRPr kumimoji="1" lang="ja-JP" altLang="en-US" sz="1200" dirty="0">
              <a:solidFill>
                <a:srgbClr val="000000"/>
              </a:solidFill>
              <a:latin typeface="ヒラギノ丸ゴ Pro W4"/>
              <a:ea typeface="ヒラギノ丸ゴ Pro W4"/>
              <a:cs typeface="ヒラギノ丸ゴ Pro W4"/>
            </a:endParaRPr>
          </a:p>
        </p:txBody>
      </p:sp>
    </p:spTree>
    <p:extLst>
      <p:ext uri="{BB962C8B-B14F-4D97-AF65-F5344CB8AC3E}">
        <p14:creationId xmlns:p14="http://schemas.microsoft.com/office/powerpoint/2010/main" val="4027477791"/>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326</TotalTime>
  <Words>1987</Words>
  <Application>Microsoft Macintosh PowerPoint</Application>
  <PresentationFormat>A4 210x297 mm</PresentationFormat>
  <Paragraphs>217</Paragraphs>
  <Slides>19</Slides>
  <Notes>1</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ホワイト</vt:lpstr>
      <vt:lpstr>日本の高校生の3人に2人が 未来への希望を失っています。</vt:lpstr>
      <vt:lpstr>子どもたちが未来を思う時、 抑えられないワクワク感を感じてほしくて、 みらい育をはじめました。</vt:lpstr>
      <vt:lpstr>問題点①</vt:lpstr>
      <vt:lpstr>問題点②</vt:lpstr>
      <vt:lpstr>問題点③</vt:lpstr>
      <vt:lpstr>問題点④</vt:lpstr>
      <vt:lpstr>勇気と希望が湧き出すワークショップ 「じっとみて。」</vt:lpstr>
      <vt:lpstr>「じっとみて。」という教育プログラム</vt:lpstr>
      <vt:lpstr>「じっとみて。」事例</vt:lpstr>
      <vt:lpstr>「じっとみて。」事例① 【復興支援】</vt:lpstr>
      <vt:lpstr>「じっとみて。」事例② 【自己肯定感】</vt:lpstr>
      <vt:lpstr>教育活動の成果</vt:lpstr>
      <vt:lpstr>リクエスト状況</vt:lpstr>
      <vt:lpstr>日本の教育への公的支出は、なんと35か国中、最下位です。</vt:lpstr>
      <vt:lpstr>ぜひ、ご支援をお願いします。</vt:lpstr>
      <vt:lpstr>サポート後の流れ</vt:lpstr>
      <vt:lpstr>みらい育</vt:lpstr>
      <vt:lpstr>PowerPoint プレゼンテーション</vt:lpstr>
      <vt:lpstr>今日は、ありがとうございました。</vt:lpstr>
    </vt:vector>
  </TitlesOfParts>
  <Company>aomushi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日本の高校生の3人に2人が 未来への希望を失っています。 </dc:title>
  <dc:creator>八木 知美</dc:creator>
  <cp:lastModifiedBy>八木 知美</cp:lastModifiedBy>
  <cp:revision>35</cp:revision>
  <cp:lastPrinted>2020-02-16T14:09:25Z</cp:lastPrinted>
  <dcterms:created xsi:type="dcterms:W3CDTF">2020-02-15T01:12:12Z</dcterms:created>
  <dcterms:modified xsi:type="dcterms:W3CDTF">2020-03-06T02:56:35Z</dcterms:modified>
</cp:coreProperties>
</file>