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8" r:id="rId2"/>
    <p:sldId id="281" r:id="rId3"/>
    <p:sldId id="284" r:id="rId4"/>
    <p:sldId id="280" r:id="rId5"/>
    <p:sldId id="261" r:id="rId6"/>
    <p:sldId id="268" r:id="rId7"/>
    <p:sldId id="260" r:id="rId8"/>
    <p:sldId id="283" r:id="rId9"/>
    <p:sldId id="286" r:id="rId10"/>
    <p:sldId id="269" r:id="rId11"/>
    <p:sldId id="271" r:id="rId12"/>
    <p:sldId id="272" r:id="rId13"/>
    <p:sldId id="273" r:id="rId14"/>
    <p:sldId id="275" r:id="rId15"/>
    <p:sldId id="270"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67E42"/>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9"/>
    <p:restoredTop sz="96842" autoAdjust="0"/>
  </p:normalViewPr>
  <p:slideViewPr>
    <p:cSldViewPr snapToGrid="0" snapToObjects="1">
      <p:cViewPr varScale="1">
        <p:scale>
          <a:sx n="157" d="100"/>
          <a:sy n="157" d="100"/>
        </p:scale>
        <p:origin x="39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3" d="100"/>
          <a:sy n="113" d="100"/>
        </p:scale>
        <p:origin x="-2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CFB3-4CAB-8B40-994B-85CB30BD4D8F}" type="datetimeFigureOut">
              <a:rPr kumimoji="1" lang="ja-JP" altLang="en-US" smtClean="0"/>
              <a:t>2021/2/23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75BA54-BE5B-6448-B454-79F467534D24}" type="slidenum">
              <a:rPr kumimoji="1" lang="ja-JP" altLang="en-US" smtClean="0"/>
              <a:t>‹#›</a:t>
            </a:fld>
            <a:endParaRPr kumimoji="1" lang="ja-JP" altLang="en-US"/>
          </a:p>
        </p:txBody>
      </p:sp>
    </p:spTree>
    <p:extLst>
      <p:ext uri="{BB962C8B-B14F-4D97-AF65-F5344CB8AC3E}">
        <p14:creationId xmlns:p14="http://schemas.microsoft.com/office/powerpoint/2010/main" val="209979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DCDC30-2C1B-0C49-A8C8-648A759DA352}" type="datetimeFigureOut">
              <a:rPr kumimoji="1" lang="ja-JP" altLang="en-US" smtClean="0"/>
              <a:t>2021/2/23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6E9C4-5B7D-4244-B4B1-BC52F3E8E8B1}" type="slidenum">
              <a:rPr kumimoji="1" lang="ja-JP" altLang="en-US" smtClean="0"/>
              <a:t>‹#›</a:t>
            </a:fld>
            <a:endParaRPr kumimoji="1" lang="ja-JP" altLang="en-US"/>
          </a:p>
        </p:txBody>
      </p:sp>
    </p:spTree>
    <p:extLst>
      <p:ext uri="{BB962C8B-B14F-4D97-AF65-F5344CB8AC3E}">
        <p14:creationId xmlns:p14="http://schemas.microsoft.com/office/powerpoint/2010/main" val="49820163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Will</a:t>
            </a:r>
            <a:r>
              <a:rPr kumimoji="1" lang="ja-JP" altLang="en-US" dirty="0"/>
              <a:t>の「花」を描く。</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1</a:t>
            </a:fld>
            <a:endParaRPr kumimoji="1" lang="ja-JP" altLang="en-US"/>
          </a:p>
        </p:txBody>
      </p:sp>
    </p:spTree>
    <p:extLst>
      <p:ext uri="{BB962C8B-B14F-4D97-AF65-F5344CB8AC3E}">
        <p14:creationId xmlns:p14="http://schemas.microsoft.com/office/powerpoint/2010/main" val="383688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6P</a:t>
            </a:r>
            <a:r>
              <a:rPr kumimoji="1" lang="ja-JP" altLang="en-US" dirty="0"/>
              <a:t>を開いてください。（</a:t>
            </a:r>
            <a:r>
              <a:rPr kumimoji="1" lang="en-US" altLang="ja-JP" dirty="0"/>
              <a:t>20</a:t>
            </a:r>
            <a:r>
              <a:rPr kumimoji="1" lang="ja-JP" altLang="en-US" dirty="0"/>
              <a:t>分）</a:t>
            </a:r>
          </a:p>
          <a:p>
            <a:r>
              <a:rPr kumimoji="1" lang="ja-JP" altLang="en-US" dirty="0"/>
              <a:t>次は芽のストーリーです。</a:t>
            </a:r>
          </a:p>
          <a:p>
            <a:r>
              <a:rPr kumimoji="1" lang="en-US" altLang="ja-JP" dirty="0"/>
              <a:t>【</a:t>
            </a:r>
            <a:r>
              <a:rPr kumimoji="1" lang="ja-JP" altLang="en-US" dirty="0"/>
              <a:t>描く</a:t>
            </a:r>
            <a:r>
              <a:rPr kumimoji="1" lang="en-US" altLang="ja-JP" dirty="0"/>
              <a:t>】</a:t>
            </a:r>
          </a:p>
          <a:p>
            <a:r>
              <a:rPr kumimoji="1" lang="ja-JP" altLang="en-US" dirty="0"/>
              <a:t>ゆっくりと目を閉じます。</a:t>
            </a:r>
          </a:p>
          <a:p>
            <a:r>
              <a:rPr kumimoji="1" lang="ja-JP" altLang="en-US" dirty="0"/>
              <a:t>あなたのタネから芽が出てきました。</a:t>
            </a:r>
          </a:p>
          <a:p>
            <a:r>
              <a:rPr kumimoji="1" lang="ja-JP" altLang="en-US" dirty="0"/>
              <a:t>あなたが社会というステージでどんな風に伸びていきたいかを</a:t>
            </a:r>
          </a:p>
          <a:p>
            <a:r>
              <a:rPr kumimoji="1" lang="ja-JP" altLang="en-US" dirty="0"/>
              <a:t>芽にたとえてイメージしてみましょう。</a:t>
            </a:r>
          </a:p>
          <a:p>
            <a:r>
              <a:rPr kumimoji="1" lang="ja-JP" altLang="en-US" dirty="0"/>
              <a:t>＜</a:t>
            </a:r>
            <a:r>
              <a:rPr kumimoji="1" lang="en-US" altLang="ja-JP" dirty="0"/>
              <a:t>2</a:t>
            </a:r>
            <a:r>
              <a:rPr kumimoji="1" lang="ja-JP" altLang="en-US" dirty="0"/>
              <a:t>つめの質問です＞</a:t>
            </a:r>
          </a:p>
          <a:p>
            <a:r>
              <a:rPr kumimoji="1" lang="ja-JP" altLang="en-US" dirty="0"/>
              <a:t>あなたのタネからどんな芽が、どんな風に出ると思いますか？</a:t>
            </a:r>
          </a:p>
          <a:p>
            <a:r>
              <a:rPr kumimoji="1" lang="ja-JP" altLang="en-US" dirty="0"/>
              <a:t>芽は仕事への好奇心や関心、関わり方を表します。</a:t>
            </a:r>
          </a:p>
          <a:p>
            <a:r>
              <a:rPr kumimoji="1" lang="ja-JP" altLang="en-US" dirty="0"/>
              <a:t>ゆっくりと自分自身にアクセスし、</a:t>
            </a:r>
          </a:p>
          <a:p>
            <a:r>
              <a:rPr kumimoji="1" lang="ja-JP" altLang="en-US" dirty="0"/>
              <a:t>イマジネーションから自由にイメージを引き出しましょう。</a:t>
            </a:r>
          </a:p>
          <a:p>
            <a:r>
              <a:rPr kumimoji="1" lang="ja-JP" altLang="en-US" dirty="0"/>
              <a:t>自分の芽が見つかったら、目を開けてその芽を描いてください。</a:t>
            </a:r>
          </a:p>
          <a:p>
            <a:endParaRPr kumimoji="1" lang="ja-JP" altLang="en-US" dirty="0"/>
          </a:p>
          <a:p>
            <a:r>
              <a:rPr kumimoji="1" lang="en-US" altLang="ja-JP" dirty="0"/>
              <a:t>【</a:t>
            </a:r>
            <a:r>
              <a:rPr kumimoji="1" lang="ja-JP" altLang="en-US" dirty="0"/>
              <a:t>説明</a:t>
            </a:r>
            <a:r>
              <a:rPr kumimoji="1" lang="en-US" altLang="ja-JP" dirty="0"/>
              <a:t>】</a:t>
            </a:r>
          </a:p>
          <a:p>
            <a:r>
              <a:rPr kumimoji="1" lang="ja-JP" altLang="en-US" dirty="0"/>
              <a:t>芽を描いたら、次にご自身の芽を文章で説明してください。</a:t>
            </a:r>
          </a:p>
          <a:p>
            <a:r>
              <a:rPr kumimoji="1" lang="ja-JP" altLang="en-US" dirty="0"/>
              <a:t>イメージする際にどのようなエピソードが頭をよぎったか、</a:t>
            </a:r>
          </a:p>
          <a:p>
            <a:r>
              <a:rPr kumimoji="1" lang="ja-JP" altLang="en-US" dirty="0"/>
              <a:t>あなたが描いた芽の背景を書き出してみましょう。</a:t>
            </a:r>
          </a:p>
          <a:p>
            <a:endParaRPr kumimoji="1" lang="ja-JP" altLang="en-US" dirty="0"/>
          </a:p>
          <a:p>
            <a:r>
              <a:rPr kumimoji="1" lang="en-US" altLang="ja-JP" dirty="0"/>
              <a:t>【</a:t>
            </a:r>
            <a:r>
              <a:rPr kumimoji="1" lang="ja-JP" altLang="en-US" dirty="0"/>
              <a:t>感想</a:t>
            </a:r>
            <a:r>
              <a:rPr kumimoji="1" lang="en-US" altLang="ja-JP" dirty="0"/>
              <a:t>】</a:t>
            </a:r>
          </a:p>
          <a:p>
            <a:r>
              <a:rPr kumimoji="1" lang="ja-JP" altLang="en-US" dirty="0"/>
              <a:t>交換して、お互いの作品に感想を書き合いましょう。</a:t>
            </a:r>
          </a:p>
          <a:p>
            <a:r>
              <a:rPr kumimoji="1" lang="ja-JP" altLang="en-US" dirty="0"/>
              <a:t>思ったままを書いてください。</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10</a:t>
            </a:fld>
            <a:endParaRPr kumimoji="1" lang="ja-JP" altLang="en-US"/>
          </a:p>
        </p:txBody>
      </p:sp>
    </p:spTree>
    <p:extLst>
      <p:ext uri="{BB962C8B-B14F-4D97-AF65-F5344CB8AC3E}">
        <p14:creationId xmlns:p14="http://schemas.microsoft.com/office/powerpoint/2010/main" val="16355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みなさんの芽はいかがでしたか？</a:t>
            </a:r>
          </a:p>
          <a:p>
            <a:r>
              <a:rPr kumimoji="1" lang="ja-JP" altLang="en-US" dirty="0"/>
              <a:t>自分らしさ、その人らしさを目撃できたのではないでしょうか？</a:t>
            </a:r>
          </a:p>
          <a:p>
            <a:endParaRPr kumimoji="1" lang="ja-JP" altLang="en-US" dirty="0"/>
          </a:p>
          <a:p>
            <a:r>
              <a:rPr kumimoji="1" lang="en-US" altLang="ja-JP" dirty="0"/>
              <a:t>8P</a:t>
            </a:r>
            <a:r>
              <a:rPr kumimoji="1" lang="ja-JP" altLang="en-US" dirty="0"/>
              <a:t>を開いてください。（</a:t>
            </a:r>
            <a:r>
              <a:rPr kumimoji="1" lang="en-US" altLang="ja-JP" dirty="0"/>
              <a:t>20</a:t>
            </a:r>
            <a:r>
              <a:rPr kumimoji="1" lang="ja-JP" altLang="en-US" dirty="0"/>
              <a:t>分）</a:t>
            </a:r>
          </a:p>
          <a:p>
            <a:r>
              <a:rPr kumimoji="1" lang="ja-JP" altLang="en-US" dirty="0"/>
              <a:t>次は栄養のストーリーです。</a:t>
            </a:r>
          </a:p>
          <a:p>
            <a:r>
              <a:rPr kumimoji="1" lang="en-US" altLang="ja-JP" dirty="0"/>
              <a:t>【</a:t>
            </a:r>
            <a:r>
              <a:rPr kumimoji="1" lang="ja-JP" altLang="en-US" dirty="0"/>
              <a:t>描く</a:t>
            </a:r>
            <a:r>
              <a:rPr kumimoji="1" lang="en-US" altLang="ja-JP" dirty="0"/>
              <a:t>】</a:t>
            </a:r>
          </a:p>
          <a:p>
            <a:r>
              <a:rPr kumimoji="1" lang="ja-JP" altLang="en-US" dirty="0"/>
              <a:t>ゆっくりと目を閉じます。</a:t>
            </a:r>
          </a:p>
          <a:p>
            <a:r>
              <a:rPr kumimoji="1" lang="ja-JP" altLang="en-US" dirty="0"/>
              <a:t>あなたの芽は、たくさんの栄養を吸収しながら育っていきます。</a:t>
            </a:r>
          </a:p>
          <a:p>
            <a:r>
              <a:rPr kumimoji="1" lang="ja-JP" altLang="en-US" dirty="0"/>
              <a:t>しかし、晴れの日ばかりではありません。</a:t>
            </a:r>
          </a:p>
          <a:p>
            <a:r>
              <a:rPr kumimoji="1" lang="ja-JP" altLang="en-US" dirty="0"/>
              <a:t>嵐に遭遇したり、絶体絶命の危機的状況に陥ったり、</a:t>
            </a:r>
          </a:p>
          <a:p>
            <a:r>
              <a:rPr kumimoji="1" lang="ja-JP" altLang="en-US" dirty="0"/>
              <a:t>突然目の前に壁が現れたり、予期せぬ出来事に驚くこともあるでしょう。</a:t>
            </a:r>
          </a:p>
          <a:p>
            <a:r>
              <a:rPr kumimoji="1" lang="ja-JP" altLang="en-US" dirty="0"/>
              <a:t>仕事も同様。様々な場面に遭遇します。</a:t>
            </a:r>
          </a:p>
          <a:p>
            <a:r>
              <a:rPr kumimoji="1" lang="ja-JP" altLang="en-US" dirty="0"/>
              <a:t>＜</a:t>
            </a:r>
            <a:r>
              <a:rPr kumimoji="1" lang="en-US" altLang="ja-JP" dirty="0"/>
              <a:t>3</a:t>
            </a:r>
            <a:r>
              <a:rPr kumimoji="1" lang="ja-JP" altLang="en-US" dirty="0"/>
              <a:t>つめの質問です＞</a:t>
            </a:r>
          </a:p>
          <a:p>
            <a:r>
              <a:rPr kumimoji="1" lang="ja-JP" altLang="en-US" dirty="0"/>
              <a:t>どんな時も、あなたを支えてくれるあなたにとって必要不可欠な栄養はなんですか？</a:t>
            </a:r>
          </a:p>
          <a:p>
            <a:r>
              <a:rPr kumimoji="1" lang="ja-JP" altLang="en-US" dirty="0"/>
              <a:t>意欲の根源、パワーの源となるあなたのエネルギーをイメージしてみましょう。</a:t>
            </a:r>
          </a:p>
          <a:p>
            <a:r>
              <a:rPr kumimoji="1" lang="ja-JP" altLang="en-US" dirty="0"/>
              <a:t>ゆっくりと自分自身にアクセスし、</a:t>
            </a:r>
          </a:p>
          <a:p>
            <a:r>
              <a:rPr kumimoji="1" lang="ja-JP" altLang="en-US" dirty="0"/>
              <a:t>自分の栄養が見つかったら、目を開けてその栄養を描いてください。</a:t>
            </a:r>
          </a:p>
          <a:p>
            <a:endParaRPr kumimoji="1" lang="ja-JP" altLang="en-US" dirty="0"/>
          </a:p>
          <a:p>
            <a:r>
              <a:rPr kumimoji="1" lang="en-US" altLang="ja-JP" dirty="0"/>
              <a:t>【</a:t>
            </a:r>
            <a:r>
              <a:rPr kumimoji="1" lang="ja-JP" altLang="en-US" dirty="0"/>
              <a:t>説明</a:t>
            </a:r>
            <a:r>
              <a:rPr kumimoji="1" lang="en-US" altLang="ja-JP" dirty="0"/>
              <a:t>】</a:t>
            </a:r>
          </a:p>
          <a:p>
            <a:r>
              <a:rPr kumimoji="1" lang="ja-JP" altLang="en-US" dirty="0"/>
              <a:t>栄養を描いたら、次にご自身の栄養を文章で説明してください。</a:t>
            </a:r>
          </a:p>
          <a:p>
            <a:r>
              <a:rPr kumimoji="1" lang="ja-JP" altLang="en-US" dirty="0"/>
              <a:t>イメージする際にどのようなエピソードが頭をよぎったか、</a:t>
            </a:r>
          </a:p>
          <a:p>
            <a:r>
              <a:rPr kumimoji="1" lang="ja-JP" altLang="en-US" dirty="0"/>
              <a:t>あなたが描いた栄養の背景を書き出してみましょう。</a:t>
            </a:r>
            <a:endParaRPr kumimoji="1" lang="en-US" altLang="ja-JP" dirty="0"/>
          </a:p>
          <a:p>
            <a:endParaRPr kumimoji="1" lang="en-US" altLang="ja-JP" dirty="0"/>
          </a:p>
          <a:p>
            <a:r>
              <a:rPr kumimoji="1" lang="en-US" altLang="ja-JP" dirty="0"/>
              <a:t>【</a:t>
            </a:r>
            <a:r>
              <a:rPr kumimoji="1" lang="ja-JP" altLang="en-US" dirty="0"/>
              <a:t>感想</a:t>
            </a:r>
            <a:r>
              <a:rPr kumimoji="1" lang="en-US" altLang="ja-JP" dirty="0"/>
              <a:t>】</a:t>
            </a:r>
          </a:p>
          <a:p>
            <a:r>
              <a:rPr kumimoji="1" lang="ja-JP" altLang="en-US" dirty="0"/>
              <a:t>交換して、お互いの作品に感想を書き合いましょう。</a:t>
            </a:r>
          </a:p>
          <a:p>
            <a:r>
              <a:rPr kumimoji="1" lang="ja-JP" altLang="en-US" dirty="0"/>
              <a:t>思ったままを書いてください。</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11</a:t>
            </a:fld>
            <a:endParaRPr kumimoji="1" lang="ja-JP" altLang="en-US"/>
          </a:p>
        </p:txBody>
      </p:sp>
    </p:spTree>
    <p:extLst>
      <p:ext uri="{BB962C8B-B14F-4D97-AF65-F5344CB8AC3E}">
        <p14:creationId xmlns:p14="http://schemas.microsoft.com/office/powerpoint/2010/main" val="163550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10P</a:t>
            </a:r>
            <a:r>
              <a:rPr kumimoji="1" lang="ja-JP" altLang="en-US" dirty="0"/>
              <a:t>を開いてください。（</a:t>
            </a:r>
            <a:r>
              <a:rPr kumimoji="1" lang="en-US" altLang="ja-JP" dirty="0"/>
              <a:t>20</a:t>
            </a:r>
            <a:r>
              <a:rPr kumimoji="1" lang="ja-JP" altLang="en-US" dirty="0"/>
              <a:t>分）</a:t>
            </a:r>
          </a:p>
          <a:p>
            <a:r>
              <a:rPr kumimoji="1" lang="ja-JP" altLang="en-US" dirty="0"/>
              <a:t>次は花のストーリーです。</a:t>
            </a:r>
          </a:p>
          <a:p>
            <a:r>
              <a:rPr kumimoji="1" lang="en-US" altLang="ja-JP" dirty="0"/>
              <a:t>【</a:t>
            </a:r>
            <a:r>
              <a:rPr kumimoji="1" lang="ja-JP" altLang="en-US" dirty="0"/>
              <a:t>描く</a:t>
            </a:r>
            <a:r>
              <a:rPr kumimoji="1" lang="en-US" altLang="ja-JP" dirty="0"/>
              <a:t>】</a:t>
            </a:r>
          </a:p>
          <a:p>
            <a:r>
              <a:rPr kumimoji="1" lang="ja-JP" altLang="en-US" dirty="0"/>
              <a:t>ゆっくりと目を閉じます。</a:t>
            </a:r>
          </a:p>
          <a:p>
            <a:r>
              <a:rPr kumimoji="1" lang="ja-JP" altLang="en-US" dirty="0"/>
              <a:t>ついにあなたの花が開花する時がやって来ました。</a:t>
            </a:r>
          </a:p>
          <a:p>
            <a:r>
              <a:rPr kumimoji="1" lang="ja-JP" altLang="en-US" dirty="0"/>
              <a:t>あなたの芽は沢山の栄養を得て、とても充実した最高の状態です。</a:t>
            </a:r>
          </a:p>
          <a:p>
            <a:r>
              <a:rPr kumimoji="1" lang="ja-JP" altLang="en-US" dirty="0"/>
              <a:t>＜</a:t>
            </a:r>
            <a:r>
              <a:rPr kumimoji="1" lang="en-US" altLang="ja-JP" dirty="0"/>
              <a:t>4</a:t>
            </a:r>
            <a:r>
              <a:rPr kumimoji="1" lang="ja-JP" altLang="en-US" dirty="0"/>
              <a:t>つめの質問です＞</a:t>
            </a:r>
          </a:p>
          <a:p>
            <a:r>
              <a:rPr lang="ja-JP" altLang="en-US" dirty="0"/>
              <a:t>あなたは自分のキャリアに対して</a:t>
            </a:r>
            <a:r>
              <a:rPr kumimoji="1" lang="ja-JP" altLang="en-US" dirty="0"/>
              <a:t>、どんな花を咲かせたいですか？</a:t>
            </a:r>
          </a:p>
          <a:p>
            <a:r>
              <a:rPr kumimoji="1" lang="ja-JP" altLang="en-US" dirty="0"/>
              <a:t>花は理想のシーンです。</a:t>
            </a:r>
          </a:p>
          <a:p>
            <a:r>
              <a:rPr kumimoji="1" lang="ja-JP" altLang="en-US" dirty="0"/>
              <a:t>ゆっくりと自分自身にアクセスし、</a:t>
            </a:r>
          </a:p>
          <a:p>
            <a:r>
              <a:rPr kumimoji="1" lang="ja-JP" altLang="en-US" dirty="0"/>
              <a:t>イマジネーションから自由にイメージを引き出しましょう。</a:t>
            </a:r>
          </a:p>
          <a:p>
            <a:r>
              <a:rPr kumimoji="1" lang="ja-JP" altLang="en-US" dirty="0"/>
              <a:t>自分の花が見つかったら、目を開けてその花を描いてください。</a:t>
            </a:r>
          </a:p>
          <a:p>
            <a:endParaRPr kumimoji="1" lang="ja-JP" altLang="en-US" dirty="0"/>
          </a:p>
          <a:p>
            <a:r>
              <a:rPr kumimoji="1" lang="en-US" altLang="ja-JP" dirty="0"/>
              <a:t>【</a:t>
            </a:r>
            <a:r>
              <a:rPr kumimoji="1" lang="ja-JP" altLang="en-US" dirty="0"/>
              <a:t>説明</a:t>
            </a:r>
            <a:r>
              <a:rPr kumimoji="1" lang="en-US" altLang="ja-JP" dirty="0"/>
              <a:t>】</a:t>
            </a:r>
          </a:p>
          <a:p>
            <a:r>
              <a:rPr kumimoji="1" lang="ja-JP" altLang="en-US" dirty="0"/>
              <a:t>花を描いたら、次にご自身の花を文章で説明してください。</a:t>
            </a:r>
          </a:p>
          <a:p>
            <a:r>
              <a:rPr kumimoji="1" lang="ja-JP" altLang="en-US" dirty="0"/>
              <a:t>花に込めた思い、コミットメント、</a:t>
            </a:r>
            <a:r>
              <a:rPr kumimoji="1" lang="en-US" altLang="ja-JP" dirty="0"/>
              <a:t>Will</a:t>
            </a:r>
            <a:r>
              <a:rPr kumimoji="1" lang="ja-JP" altLang="en-US" dirty="0"/>
              <a:t>（意思）等</a:t>
            </a:r>
          </a:p>
          <a:p>
            <a:r>
              <a:rPr kumimoji="1" lang="ja-JP" altLang="en-US" dirty="0"/>
              <a:t>あなたが描いた花の背景を書き出してみましょう。</a:t>
            </a:r>
          </a:p>
          <a:p>
            <a:endParaRPr kumimoji="1" lang="ja-JP" altLang="en-US" dirty="0"/>
          </a:p>
          <a:p>
            <a:r>
              <a:rPr kumimoji="1" lang="en-US" altLang="ja-JP" dirty="0"/>
              <a:t>【</a:t>
            </a:r>
            <a:r>
              <a:rPr kumimoji="1" lang="ja-JP" altLang="en-US" dirty="0"/>
              <a:t>感想</a:t>
            </a:r>
            <a:r>
              <a:rPr kumimoji="1" lang="en-US" altLang="ja-JP" dirty="0"/>
              <a:t>】</a:t>
            </a:r>
          </a:p>
          <a:p>
            <a:r>
              <a:rPr kumimoji="1" lang="ja-JP" altLang="en-US" dirty="0"/>
              <a:t>交換して、お互いの作品に感想を書き合いましょう。</a:t>
            </a:r>
          </a:p>
          <a:p>
            <a:r>
              <a:rPr kumimoji="1" lang="ja-JP" altLang="en-US" dirty="0"/>
              <a:t>思ったままを書いてください。</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12</a:t>
            </a:fld>
            <a:endParaRPr kumimoji="1" lang="ja-JP" altLang="en-US"/>
          </a:p>
        </p:txBody>
      </p:sp>
    </p:spTree>
    <p:extLst>
      <p:ext uri="{BB962C8B-B14F-4D97-AF65-F5344CB8AC3E}">
        <p14:creationId xmlns:p14="http://schemas.microsoft.com/office/powerpoint/2010/main" val="163550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12P</a:t>
            </a:r>
            <a:r>
              <a:rPr kumimoji="1" lang="ja-JP" altLang="en-US" dirty="0"/>
              <a:t>を開いてください。（</a:t>
            </a:r>
            <a:r>
              <a:rPr kumimoji="1" lang="en-US" altLang="ja-JP" dirty="0"/>
              <a:t>20</a:t>
            </a:r>
            <a:r>
              <a:rPr kumimoji="1" lang="ja-JP" altLang="en-US" dirty="0"/>
              <a:t>分）</a:t>
            </a:r>
          </a:p>
          <a:p>
            <a:r>
              <a:rPr kumimoji="1" lang="ja-JP" altLang="en-US" dirty="0"/>
              <a:t>最後はみらいのタネのストーリーです。</a:t>
            </a:r>
          </a:p>
          <a:p>
            <a:r>
              <a:rPr kumimoji="1" lang="en-US" altLang="ja-JP" dirty="0"/>
              <a:t>【</a:t>
            </a:r>
            <a:r>
              <a:rPr kumimoji="1" lang="ja-JP" altLang="en-US" dirty="0"/>
              <a:t>描く</a:t>
            </a:r>
            <a:r>
              <a:rPr kumimoji="1" lang="en-US" altLang="ja-JP" dirty="0"/>
              <a:t>】</a:t>
            </a:r>
          </a:p>
          <a:p>
            <a:r>
              <a:rPr kumimoji="1" lang="ja-JP" altLang="en-US" dirty="0"/>
              <a:t>ゆっくりと目を閉じます。</a:t>
            </a:r>
          </a:p>
          <a:p>
            <a:r>
              <a:rPr kumimoji="1" lang="ja-JP" altLang="en-US" dirty="0"/>
              <a:t>花は実になり、やがて新しいタネが生まれます。</a:t>
            </a:r>
          </a:p>
          <a:p>
            <a:r>
              <a:rPr kumimoji="1" lang="ja-JP" altLang="en-US" dirty="0"/>
              <a:t>＜最後の質問です＞</a:t>
            </a:r>
          </a:p>
          <a:p>
            <a:r>
              <a:rPr kumimoji="1" lang="ja-JP" altLang="en-US" dirty="0"/>
              <a:t>理想の花を咲かせたあなたは、</a:t>
            </a:r>
          </a:p>
          <a:p>
            <a:r>
              <a:rPr kumimoji="1" lang="ja-JP" altLang="en-US" dirty="0"/>
              <a:t>未来に向けて、どんなタネを残したいですか？</a:t>
            </a:r>
          </a:p>
          <a:p>
            <a:r>
              <a:rPr kumimoji="1" lang="ja-JP" altLang="en-US" dirty="0"/>
              <a:t>次の世代に伝えたい未来のタネをイメージしてみましょう。</a:t>
            </a:r>
          </a:p>
          <a:p>
            <a:r>
              <a:rPr kumimoji="1" lang="ja-JP" altLang="en-US" dirty="0"/>
              <a:t>ゆっくりと自分自身にアクセスし、</a:t>
            </a:r>
          </a:p>
          <a:p>
            <a:r>
              <a:rPr kumimoji="1" lang="ja-JP" altLang="en-US" dirty="0"/>
              <a:t>イマジネーションから自由にイメージを引き出しましょう。</a:t>
            </a:r>
          </a:p>
          <a:p>
            <a:r>
              <a:rPr kumimoji="1" lang="ja-JP" altLang="en-US" dirty="0"/>
              <a:t>みらいのタネが見つかったら、目を開けてそのタネを描いてください。</a:t>
            </a:r>
          </a:p>
          <a:p>
            <a:endParaRPr kumimoji="1" lang="ja-JP" altLang="en-US" dirty="0"/>
          </a:p>
          <a:p>
            <a:r>
              <a:rPr kumimoji="1" lang="en-US" altLang="ja-JP" dirty="0"/>
              <a:t>【</a:t>
            </a:r>
            <a:r>
              <a:rPr kumimoji="1" lang="ja-JP" altLang="en-US" dirty="0"/>
              <a:t>説明</a:t>
            </a:r>
            <a:r>
              <a:rPr kumimoji="1" lang="en-US" altLang="ja-JP" dirty="0"/>
              <a:t>】</a:t>
            </a:r>
          </a:p>
          <a:p>
            <a:r>
              <a:rPr kumimoji="1" lang="ja-JP" altLang="en-US" dirty="0"/>
              <a:t>みらいのタネを描いたら、次にご自身のみらいのタネを文章で説明してください。</a:t>
            </a:r>
          </a:p>
          <a:p>
            <a:r>
              <a:rPr kumimoji="1" lang="ja-JP" altLang="en-US" dirty="0"/>
              <a:t>みらいのタネに何を託したのか？どんな思いを込めたのか等、</a:t>
            </a:r>
          </a:p>
          <a:p>
            <a:r>
              <a:rPr kumimoji="1" lang="ja-JP" altLang="en-US" dirty="0"/>
              <a:t>あなたが描いたみらいのタネの背景を書き出してみましょう。</a:t>
            </a:r>
          </a:p>
          <a:p>
            <a:endParaRPr kumimoji="1" lang="ja-JP" altLang="en-US" dirty="0"/>
          </a:p>
          <a:p>
            <a:r>
              <a:rPr kumimoji="1" lang="en-US" altLang="ja-JP" dirty="0"/>
              <a:t>【</a:t>
            </a:r>
            <a:r>
              <a:rPr kumimoji="1" lang="ja-JP" altLang="en-US" dirty="0"/>
              <a:t>感想</a:t>
            </a:r>
            <a:r>
              <a:rPr kumimoji="1" lang="en-US" altLang="ja-JP" dirty="0"/>
              <a:t>】</a:t>
            </a:r>
          </a:p>
          <a:p>
            <a:r>
              <a:rPr kumimoji="1" lang="ja-JP" altLang="en-US" dirty="0"/>
              <a:t>交換して、お互いの作品に感想を書き合いましょう。</a:t>
            </a:r>
          </a:p>
          <a:p>
            <a:r>
              <a:rPr kumimoji="1" lang="ja-JP" altLang="en-US" dirty="0"/>
              <a:t>思ったままを書いてください。</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13</a:t>
            </a:fld>
            <a:endParaRPr kumimoji="1" lang="ja-JP" altLang="en-US"/>
          </a:p>
        </p:txBody>
      </p:sp>
    </p:spTree>
    <p:extLst>
      <p:ext uri="{BB962C8B-B14F-4D97-AF65-F5344CB8AC3E}">
        <p14:creationId xmlns:p14="http://schemas.microsoft.com/office/powerpoint/2010/main" val="163550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グループ内発表</a:t>
            </a:r>
            <a:endParaRPr kumimoji="1" lang="en-US" altLang="ja-JP" dirty="0"/>
          </a:p>
          <a:p>
            <a:r>
              <a:rPr kumimoji="1" lang="ja-JP" altLang="en-US" dirty="0"/>
              <a:t>全体発表</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14</a:t>
            </a:fld>
            <a:endParaRPr kumimoji="1" lang="ja-JP" altLang="en-US"/>
          </a:p>
        </p:txBody>
      </p:sp>
    </p:spTree>
    <p:extLst>
      <p:ext uri="{BB962C8B-B14F-4D97-AF65-F5344CB8AC3E}">
        <p14:creationId xmlns:p14="http://schemas.microsoft.com/office/powerpoint/2010/main" val="163550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t>グーグルは、アリストテレス・プロジェクトで</a:t>
            </a:r>
          </a:p>
          <a:p>
            <a:r>
              <a:rPr kumimoji="1" lang="ja-JP" altLang="en-US" sz="1000" dirty="0"/>
              <a:t>生産性向上のための方法は、お互いのパーソナルな情報を理解しあうことだいう事実を突き止めました。様々なエキスパートによる分析結果だそうです。</a:t>
            </a:r>
          </a:p>
          <a:p>
            <a:endParaRPr kumimoji="1" lang="ja-JP" altLang="en-US" sz="1000" dirty="0"/>
          </a:p>
          <a:p>
            <a:r>
              <a:rPr kumimoji="1" lang="ja-JP" altLang="en-US" sz="1000" dirty="0"/>
              <a:t>それによるとまずチームワークについて重視し、調査を進めました。</a:t>
            </a:r>
          </a:p>
          <a:p>
            <a:r>
              <a:rPr kumimoji="1" lang="ja-JP" altLang="en-US" sz="1000" dirty="0"/>
              <a:t>社外でも親しく付き合っているか、学歴の共通性はどうか、外向的かどうか、趣味の共通性など。</a:t>
            </a:r>
          </a:p>
          <a:p>
            <a:r>
              <a:rPr kumimoji="1" lang="ja-JP" altLang="en-US" sz="1000" dirty="0"/>
              <a:t>しかしほとんど違いが出なかったようです。</a:t>
            </a:r>
          </a:p>
          <a:p>
            <a:r>
              <a:rPr kumimoji="1" lang="ja-JP" altLang="en-US" sz="1000" dirty="0"/>
              <a:t>また逆に、規範やルールについても調査し、厳しくても自由でも変わりありませんでした。</a:t>
            </a:r>
          </a:p>
          <a:p>
            <a:endParaRPr kumimoji="1" lang="ja-JP" altLang="en-US" sz="1000" dirty="0"/>
          </a:p>
          <a:p>
            <a:r>
              <a:rPr kumimoji="1" lang="ja-JP" altLang="en-US" sz="1000" dirty="0"/>
              <a:t>ところが、「他者への心遣いや同情、あるいは配慮や共感」が生産性が向上する要因であることがわかりました。「心理的安全性」ですね。</a:t>
            </a:r>
          </a:p>
          <a:p>
            <a:endParaRPr kumimoji="1" lang="ja-JP" altLang="en-US" sz="1000" dirty="0"/>
          </a:p>
          <a:p>
            <a:r>
              <a:rPr kumimoji="1" lang="ja-JP" altLang="en-US" sz="1000" dirty="0"/>
              <a:t>絵本制作を通じて、お互いこれまで見えなかった部分など、パーソナルなことが共有されたと思います。思いやりや共感など今日感じた思いを大切にしていっていただけたらと思います。</a:t>
            </a:r>
          </a:p>
          <a:p>
            <a:endParaRPr kumimoji="1" lang="ja-JP" altLang="en-US" sz="1000" dirty="0"/>
          </a:p>
          <a:p>
            <a:r>
              <a:rPr kumimoji="1" lang="ja-JP" altLang="en-US" sz="1000" dirty="0"/>
              <a:t>スイスのビジネススクール</a:t>
            </a:r>
            <a:r>
              <a:rPr kumimoji="1" lang="en-US" altLang="ja-JP" sz="1000" dirty="0"/>
              <a:t>IMD</a:t>
            </a:r>
            <a:r>
              <a:rPr kumimoji="1" lang="ja-JP" altLang="en-US" sz="1000" dirty="0"/>
              <a:t>では、真のリーダーシップを学ぶ</a:t>
            </a:r>
            <a:r>
              <a:rPr kumimoji="1" lang="en-US" altLang="ja-JP" sz="1000" dirty="0"/>
              <a:t>4</a:t>
            </a:r>
            <a:r>
              <a:rPr kumimoji="1" lang="ja-JP" altLang="en-US" sz="1000" dirty="0"/>
              <a:t>日間のプログラムがあり、「自分を知る」というパートが</a:t>
            </a:r>
            <a:r>
              <a:rPr kumimoji="1" lang="en-US" altLang="ja-JP" sz="1000" dirty="0"/>
              <a:t>1</a:t>
            </a:r>
            <a:r>
              <a:rPr kumimoji="1" lang="ja-JP" altLang="en-US" sz="1000" dirty="0"/>
              <a:t>日目にあるそうです。</a:t>
            </a:r>
          </a:p>
          <a:p>
            <a:r>
              <a:rPr kumimoji="1" lang="en-US" altLang="ja-JP" sz="1000" dirty="0"/>
              <a:t>5</a:t>
            </a:r>
            <a:r>
              <a:rPr kumimoji="1" lang="ja-JP" altLang="en-US" sz="1000" dirty="0"/>
              <a:t>人のチーム編成で、「なりたい自分」を徹底的に探るようです。</a:t>
            </a:r>
          </a:p>
          <a:p>
            <a:r>
              <a:rPr kumimoji="1" lang="ja-JP" altLang="en-US" sz="1000" dirty="0"/>
              <a:t>今日描いていただいた「花」ですね。</a:t>
            </a:r>
            <a:r>
              <a:rPr kumimoji="1" lang="en-US" altLang="ja-JP" sz="1000" dirty="0"/>
              <a:t>2</a:t>
            </a:r>
            <a:r>
              <a:rPr kumimoji="1" lang="ja-JP" altLang="en-US" sz="1000" dirty="0"/>
              <a:t>時間で探りましたが。。。</a:t>
            </a:r>
          </a:p>
          <a:p>
            <a:r>
              <a:rPr kumimoji="1" lang="ja-JP" altLang="en-US" sz="1000" dirty="0"/>
              <a:t>「花」は仕事をしていく中で、「自分らしいリーダーシップ」とは何かを考える道標となります。</a:t>
            </a:r>
          </a:p>
          <a:p>
            <a:r>
              <a:rPr kumimoji="1" lang="ja-JP" altLang="en-US" sz="1000" dirty="0"/>
              <a:t>どうしたらいいか悶々とするのではなく、描いた花を咲かせるための未来へ向かう視界を良好にしてくれます。</a:t>
            </a:r>
          </a:p>
          <a:p>
            <a:r>
              <a:rPr kumimoji="1" lang="ja-JP" altLang="en-US" sz="1000" dirty="0"/>
              <a:t>可視化されたものはファンタジーですが、そこに行き着くまでの思考は多面的で実質的でした。</a:t>
            </a:r>
          </a:p>
          <a:p>
            <a:r>
              <a:rPr kumimoji="1" lang="ja-JP" altLang="en-US" sz="1000" dirty="0"/>
              <a:t>ぜひ、皆さんの描いた花を目指して、仕事を楽しんでいってくださいね。</a:t>
            </a:r>
          </a:p>
          <a:p>
            <a:r>
              <a:rPr kumimoji="1" lang="ja-JP" altLang="en-US" sz="1000" dirty="0"/>
              <a:t>どんなことが起ころうと、予期せぬ出来事に驚くこともある</a:t>
            </a:r>
            <a:r>
              <a:rPr kumimoji="1" lang="ja-JP" altLang="en-US" sz="1000"/>
              <a:t>でしょうが花</a:t>
            </a:r>
            <a:r>
              <a:rPr kumimoji="1" lang="ja-JP" altLang="en-US" sz="1000" dirty="0"/>
              <a:t>があれば大丈夫です。</a:t>
            </a:r>
          </a:p>
          <a:p>
            <a:r>
              <a:rPr kumimoji="1" lang="ja-JP" altLang="en-US" sz="1000" dirty="0"/>
              <a:t>今日はありがとうございました。</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15</a:t>
            </a:fld>
            <a:endParaRPr kumimoji="1" lang="ja-JP" altLang="en-US"/>
          </a:p>
        </p:txBody>
      </p:sp>
    </p:spTree>
    <p:extLst>
      <p:ext uri="{BB962C8B-B14F-4D97-AF65-F5344CB8AC3E}">
        <p14:creationId xmlns:p14="http://schemas.microsoft.com/office/powerpoint/2010/main" val="1367693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Will</a:t>
            </a:r>
            <a:r>
              <a:rPr kumimoji="1" lang="ja-JP" altLang="en-US" dirty="0"/>
              <a:t>の「花」を描く。</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16</a:t>
            </a:fld>
            <a:endParaRPr kumimoji="1" lang="ja-JP" altLang="en-US"/>
          </a:p>
        </p:txBody>
      </p:sp>
    </p:spTree>
    <p:extLst>
      <p:ext uri="{BB962C8B-B14F-4D97-AF65-F5344CB8AC3E}">
        <p14:creationId xmlns:p14="http://schemas.microsoft.com/office/powerpoint/2010/main" val="383688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＜ワークショップの内容＞　（５分）</a:t>
            </a:r>
          </a:p>
          <a:p>
            <a:r>
              <a:rPr kumimoji="1" lang="ja-JP" altLang="en-US" sz="1400" dirty="0"/>
              <a:t>では、ワークショップの進め方を説明します。３</a:t>
            </a:r>
            <a:r>
              <a:rPr kumimoji="1" lang="en-US" altLang="ja-JP" sz="1400" dirty="0"/>
              <a:t>P</a:t>
            </a:r>
            <a:r>
              <a:rPr kumimoji="1" lang="ja-JP" altLang="en-US" sz="1400" dirty="0"/>
              <a:t>を開いてください。</a:t>
            </a:r>
          </a:p>
          <a:p>
            <a:r>
              <a:rPr kumimoji="1" lang="ja-JP" altLang="en-US" sz="1400" dirty="0"/>
              <a:t>ストーリーは全部で</a:t>
            </a:r>
            <a:r>
              <a:rPr kumimoji="1" lang="en-US" altLang="ja-JP" sz="1400" dirty="0"/>
              <a:t>5</a:t>
            </a:r>
            <a:r>
              <a:rPr kumimoji="1" lang="ja-JP" altLang="en-US" sz="1400" dirty="0"/>
              <a:t>つ。</a:t>
            </a:r>
          </a:p>
          <a:p>
            <a:r>
              <a:rPr kumimoji="1" lang="ja-JP" altLang="en-US" sz="1400" dirty="0"/>
              <a:t>タネから始まり、芽</a:t>
            </a:r>
            <a:r>
              <a:rPr kumimoji="1" lang="en-US" altLang="ja-JP" sz="1400" dirty="0"/>
              <a:t>⇒</a:t>
            </a:r>
            <a:r>
              <a:rPr kumimoji="1" lang="ja-JP" altLang="en-US" sz="1400" dirty="0"/>
              <a:t>栄養</a:t>
            </a:r>
            <a:r>
              <a:rPr kumimoji="1" lang="en-US" altLang="ja-JP" sz="1400" dirty="0"/>
              <a:t>⇒</a:t>
            </a:r>
            <a:r>
              <a:rPr kumimoji="1" lang="ja-JP" altLang="en-US" sz="1400" dirty="0"/>
              <a:t>花</a:t>
            </a:r>
            <a:r>
              <a:rPr kumimoji="1" lang="en-US" altLang="ja-JP" sz="1400" dirty="0"/>
              <a:t>⇒</a:t>
            </a:r>
            <a:r>
              <a:rPr kumimoji="1" lang="ja-JP" altLang="en-US" sz="1400" dirty="0"/>
              <a:t>みらいのタネまでを描きます。</a:t>
            </a:r>
          </a:p>
          <a:p>
            <a:r>
              <a:rPr kumimoji="1" lang="ja-JP" altLang="en-US" sz="1400" dirty="0"/>
              <a:t>植物の成長ストーリーを＜仕事人としての自分＞に喩えて、</a:t>
            </a:r>
          </a:p>
          <a:p>
            <a:r>
              <a:rPr kumimoji="1" lang="ja-JP" altLang="en-US" sz="1400" dirty="0"/>
              <a:t>絵と文字で表現し、グループメンバーの感想を加えて仕上げていきます。</a:t>
            </a:r>
          </a:p>
          <a:p>
            <a:r>
              <a:rPr kumimoji="1" lang="ja-JP" altLang="en-US" sz="1400" dirty="0"/>
              <a:t>絵で表現？と不安になった方がいらっしゃるかもしれませんが、心配無用です！</a:t>
            </a:r>
          </a:p>
          <a:p>
            <a:r>
              <a:rPr kumimoji="1" lang="ja-JP" altLang="en-US" sz="1400" dirty="0"/>
              <a:t>全てはイマジネーションからイメージを引き出し、</a:t>
            </a:r>
          </a:p>
          <a:p>
            <a:r>
              <a:rPr kumimoji="1" lang="ja-JP" altLang="en-US" sz="1400" dirty="0"/>
              <a:t>本来のカタチにはとらわれずに自由に描いていきます。</a:t>
            </a:r>
          </a:p>
          <a:p>
            <a:endParaRPr kumimoji="1" lang="ja-JP" altLang="en-US" sz="1400" dirty="0"/>
          </a:p>
          <a:p>
            <a:r>
              <a:rPr kumimoji="1" lang="ja-JP" altLang="en-US" sz="1400" dirty="0"/>
              <a:t>ワークショップの終わりには</a:t>
            </a:r>
            <a:r>
              <a:rPr kumimoji="1" lang="en-US" altLang="ja-JP" sz="1400" dirty="0"/>
              <a:t>1</a:t>
            </a:r>
            <a:r>
              <a:rPr kumimoji="1" lang="ja-JP" altLang="en-US" sz="1400" dirty="0"/>
              <a:t>冊の絵本が出来上がります。</a:t>
            </a:r>
          </a:p>
          <a:p>
            <a:r>
              <a:rPr kumimoji="1" lang="ja-JP" altLang="en-US" sz="1400" dirty="0"/>
              <a:t>自身を見つめイマジネーションを膨らませた結果としての</a:t>
            </a:r>
            <a:r>
              <a:rPr kumimoji="1" lang="en-US" altLang="ja-JP" sz="1400" dirty="0"/>
              <a:t>1</a:t>
            </a:r>
            <a:r>
              <a:rPr kumimoji="1" lang="ja-JP" altLang="en-US" sz="1400" dirty="0"/>
              <a:t>冊です。</a:t>
            </a:r>
          </a:p>
          <a:p>
            <a:r>
              <a:rPr kumimoji="1" lang="ja-JP" altLang="en-US" sz="1400" dirty="0"/>
              <a:t>自らが進むべき未来の視界を良好にしてくれる絵本が完成します。</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2</a:t>
            </a:fld>
            <a:endParaRPr kumimoji="1" lang="ja-JP" altLang="en-US"/>
          </a:p>
        </p:txBody>
      </p:sp>
    </p:spTree>
    <p:extLst>
      <p:ext uri="{BB962C8B-B14F-4D97-AF65-F5344CB8AC3E}">
        <p14:creationId xmlns:p14="http://schemas.microsoft.com/office/powerpoint/2010/main" val="206883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20000"/>
              </a:lnSpc>
              <a:buNone/>
            </a:pPr>
            <a:r>
              <a:rPr lang="ja-JP" altLang="en-US" sz="1000" dirty="0"/>
              <a:t>絵本「じっとみて。」を一人一冊作成します。</a:t>
            </a:r>
            <a:endParaRPr lang="en-US" altLang="ja-JP" sz="1000" dirty="0"/>
          </a:p>
          <a:p>
            <a:pPr marL="0" indent="0">
              <a:lnSpc>
                <a:spcPct val="120000"/>
              </a:lnSpc>
              <a:buNone/>
            </a:pPr>
            <a:r>
              <a:rPr lang="ja-JP" altLang="en-US" sz="1000" dirty="0"/>
              <a:t>なぜ絵本制作なのか、その理由は</a:t>
            </a:r>
            <a:r>
              <a:rPr lang="en-US" altLang="ja-JP" sz="1000" dirty="0"/>
              <a:t>3</a:t>
            </a:r>
            <a:r>
              <a:rPr lang="ja-JP" altLang="en-US" sz="1000" dirty="0"/>
              <a:t>つあります。</a:t>
            </a:r>
            <a:endParaRPr lang="en-US" altLang="ja-JP" sz="1000" dirty="0"/>
          </a:p>
          <a:p>
            <a:pPr marL="0" indent="0">
              <a:lnSpc>
                <a:spcPct val="120000"/>
              </a:lnSpc>
              <a:buNone/>
            </a:pPr>
            <a:endParaRPr lang="en-US" altLang="ja-JP" sz="1000" dirty="0"/>
          </a:p>
          <a:p>
            <a:pPr marL="0" indent="0">
              <a:lnSpc>
                <a:spcPct val="120000"/>
              </a:lnSpc>
              <a:buNone/>
            </a:pPr>
            <a:r>
              <a:rPr lang="en-US" altLang="ja-JP" sz="1000" dirty="0">
                <a:solidFill>
                  <a:srgbClr val="73962E"/>
                </a:solidFill>
              </a:rPr>
              <a:t>①</a:t>
            </a:r>
            <a:r>
              <a:rPr lang="ja-JP" altLang="en-US" sz="1000" dirty="0">
                <a:solidFill>
                  <a:srgbClr val="73962E"/>
                </a:solidFill>
              </a:rPr>
              <a:t>絵を描くということ</a:t>
            </a:r>
            <a:endParaRPr lang="en-US" altLang="ja-JP" sz="1000" dirty="0">
              <a:solidFill>
                <a:srgbClr val="73962E"/>
              </a:solidFill>
            </a:endParaRPr>
          </a:p>
          <a:p>
            <a:pPr marL="0" indent="0">
              <a:lnSpc>
                <a:spcPct val="120000"/>
              </a:lnSpc>
              <a:buNone/>
            </a:pPr>
            <a:r>
              <a:rPr lang="ja-JP" altLang="en-US" sz="1000" dirty="0"/>
              <a:t>絵は自由です。自分が無意識に設定していた「枠」や「制限」を外し、自らの内にあるイマジネーションを引き出します。言葉にならない想いや未来の姿など、潜在能力へとアクセスする突破口にもなります。</a:t>
            </a:r>
            <a:br>
              <a:rPr lang="en-US" altLang="ja-JP" sz="1000" dirty="0"/>
            </a:br>
            <a:r>
              <a:rPr lang="ja-JP" altLang="en-US" sz="1000" dirty="0"/>
              <a:t>絵はありのままの自分と向き合える最良の手法です。</a:t>
            </a:r>
            <a:endParaRPr lang="en-US" altLang="ja-JP" sz="1000" dirty="0"/>
          </a:p>
          <a:p>
            <a:pPr marL="0" indent="0">
              <a:lnSpc>
                <a:spcPct val="120000"/>
              </a:lnSpc>
              <a:buNone/>
            </a:pPr>
            <a:br>
              <a:rPr lang="en-US" altLang="ja-JP" sz="1000" dirty="0"/>
            </a:br>
            <a:r>
              <a:rPr lang="en-US" altLang="ja-JP" sz="1000" dirty="0">
                <a:solidFill>
                  <a:srgbClr val="73962E"/>
                </a:solidFill>
              </a:rPr>
              <a:t>②</a:t>
            </a:r>
            <a:r>
              <a:rPr lang="ja-JP" altLang="en-US" sz="1000" dirty="0">
                <a:solidFill>
                  <a:srgbClr val="73962E"/>
                </a:solidFill>
              </a:rPr>
              <a:t>ストーリーを編むということ</a:t>
            </a:r>
            <a:br>
              <a:rPr lang="en-US" altLang="ja-JP" sz="1000" dirty="0">
                <a:solidFill>
                  <a:srgbClr val="73962E"/>
                </a:solidFill>
              </a:rPr>
            </a:br>
            <a:r>
              <a:rPr lang="ja-JP" altLang="en-US" sz="1000" dirty="0"/>
              <a:t>過去から未来へ時間軸に沿って、自分に思いを巡らせることができます。</a:t>
            </a:r>
            <a:endParaRPr lang="en-US" altLang="ja-JP" sz="1000" dirty="0"/>
          </a:p>
          <a:p>
            <a:pPr marL="0" indent="0">
              <a:lnSpc>
                <a:spcPct val="120000"/>
              </a:lnSpc>
              <a:buNone/>
            </a:pPr>
            <a:r>
              <a:rPr lang="ja-JP" altLang="en-US" sz="1000" dirty="0"/>
              <a:t>俯瞰することによって、全方位的な自分を見つめることができ、広い視野から自分を知る手がかりとなります。</a:t>
            </a:r>
            <a:endParaRPr lang="en-US" altLang="ja-JP" sz="1000" dirty="0"/>
          </a:p>
          <a:p>
            <a:pPr marL="0" indent="0">
              <a:lnSpc>
                <a:spcPct val="120000"/>
              </a:lnSpc>
              <a:buNone/>
            </a:pPr>
            <a:br>
              <a:rPr lang="en-US" altLang="ja-JP" sz="1000" dirty="0">
                <a:solidFill>
                  <a:srgbClr val="73962E"/>
                </a:solidFill>
              </a:rPr>
            </a:br>
            <a:r>
              <a:rPr lang="en-US" altLang="ja-JP" sz="1000" dirty="0">
                <a:solidFill>
                  <a:srgbClr val="73962E"/>
                </a:solidFill>
              </a:rPr>
              <a:t>③</a:t>
            </a:r>
            <a:r>
              <a:rPr lang="ja-JP" altLang="en-US" sz="1000" dirty="0">
                <a:solidFill>
                  <a:srgbClr val="73962E"/>
                </a:solidFill>
              </a:rPr>
              <a:t>植物にたとえるということ</a:t>
            </a:r>
            <a:endParaRPr lang="en-US" altLang="ja-JP" sz="1000" dirty="0">
              <a:solidFill>
                <a:srgbClr val="73962E"/>
              </a:solidFill>
            </a:endParaRPr>
          </a:p>
          <a:p>
            <a:pPr marL="0" indent="0">
              <a:lnSpc>
                <a:spcPct val="120000"/>
              </a:lnSpc>
              <a:buNone/>
            </a:pPr>
            <a:r>
              <a:rPr lang="ja-JP" altLang="en-US" sz="1000" dirty="0"/>
              <a:t>植物は誰にとっても身近にイメージできるものであり、人それぞれ固有の体験が詰まっています。</a:t>
            </a:r>
            <a:endParaRPr lang="en-US" altLang="ja-JP" sz="1000" dirty="0"/>
          </a:p>
          <a:p>
            <a:pPr marL="0" indent="0">
              <a:lnSpc>
                <a:spcPct val="120000"/>
              </a:lnSpc>
              <a:buNone/>
            </a:pPr>
            <a:r>
              <a:rPr lang="ja-JP" altLang="en-US" sz="1000" dirty="0"/>
              <a:t>心理学では樹木を「投影の留め金」と言い、深い内省を促し、豊かなイメージを引き出す触媒としての役割を担います。</a:t>
            </a:r>
            <a:endParaRPr lang="en-US" altLang="ja-JP" sz="1000" dirty="0"/>
          </a:p>
          <a:p>
            <a:pPr marL="0" indent="0">
              <a:lnSpc>
                <a:spcPct val="120000"/>
              </a:lnSpc>
              <a:buNone/>
            </a:pPr>
            <a:endParaRPr lang="en-US" altLang="ja-JP" sz="1000" dirty="0"/>
          </a:p>
          <a:p>
            <a:pPr marL="0" indent="0">
              <a:lnSpc>
                <a:spcPct val="120000"/>
              </a:lnSpc>
              <a:buNone/>
            </a:pPr>
            <a:r>
              <a:rPr lang="ja-JP" altLang="en-US" sz="1000" dirty="0"/>
              <a:t>以上の理由から絵本制作という手法を用いています。</a:t>
            </a:r>
            <a:endParaRPr lang="en-US" altLang="ja-JP" sz="1000" dirty="0"/>
          </a:p>
          <a:p>
            <a:pPr marL="0" indent="0">
              <a:lnSpc>
                <a:spcPct val="120000"/>
              </a:lnSpc>
              <a:buNone/>
            </a:pPr>
            <a:r>
              <a:rPr lang="ja-JP" altLang="en-US" sz="1000" dirty="0"/>
              <a:t>思考が最も重要なワークショップになりますので</a:t>
            </a:r>
            <a:br>
              <a:rPr lang="en-US" altLang="ja-JP" sz="1000" dirty="0"/>
            </a:br>
            <a:r>
              <a:rPr lang="ja-JP" altLang="en-US" sz="1000" dirty="0"/>
              <a:t>絵の上手下手は、全く問題にはなりません。</a:t>
            </a:r>
            <a:br>
              <a:rPr lang="en-US" altLang="ja-JP" sz="1000" dirty="0"/>
            </a:br>
            <a:r>
              <a:rPr lang="ja-JP" altLang="en-US" sz="1000" dirty="0"/>
              <a:t>自由に、豊かなイマジネーションの世界を堪能してください。</a:t>
            </a:r>
            <a:endParaRPr lang="en-US" altLang="ja-JP" sz="1000" dirty="0"/>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3</a:t>
            </a:fld>
            <a:endParaRPr kumimoji="1" lang="ja-JP" altLang="en-US"/>
          </a:p>
        </p:txBody>
      </p:sp>
    </p:spTree>
    <p:extLst>
      <p:ext uri="{BB962C8B-B14F-4D97-AF65-F5344CB8AC3E}">
        <p14:creationId xmlns:p14="http://schemas.microsoft.com/office/powerpoint/2010/main" val="192206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20000"/>
              </a:lnSpc>
              <a:buNone/>
            </a:pPr>
            <a:r>
              <a:rPr lang="ja-JP" altLang="en-US" sz="1000" dirty="0"/>
              <a:t>絵本「じっとみて。」を一人一冊作成します。</a:t>
            </a:r>
            <a:endParaRPr lang="en-US" altLang="ja-JP" sz="1000" dirty="0"/>
          </a:p>
          <a:p>
            <a:pPr marL="0" indent="0">
              <a:lnSpc>
                <a:spcPct val="120000"/>
              </a:lnSpc>
              <a:buNone/>
            </a:pPr>
            <a:r>
              <a:rPr lang="ja-JP" altLang="en-US" sz="1000" dirty="0"/>
              <a:t>なぜ絵本制作なのか、その理由は</a:t>
            </a:r>
            <a:r>
              <a:rPr lang="en-US" altLang="ja-JP" sz="1000" dirty="0"/>
              <a:t>3</a:t>
            </a:r>
            <a:r>
              <a:rPr lang="ja-JP" altLang="en-US" sz="1000" dirty="0"/>
              <a:t>つあります。</a:t>
            </a:r>
            <a:endParaRPr lang="en-US" altLang="ja-JP" sz="1000" dirty="0"/>
          </a:p>
          <a:p>
            <a:pPr marL="0" indent="0">
              <a:lnSpc>
                <a:spcPct val="120000"/>
              </a:lnSpc>
              <a:buNone/>
            </a:pPr>
            <a:endParaRPr lang="en-US" altLang="ja-JP" sz="1000" dirty="0"/>
          </a:p>
          <a:p>
            <a:pPr marL="0" indent="0">
              <a:lnSpc>
                <a:spcPct val="120000"/>
              </a:lnSpc>
              <a:buNone/>
            </a:pPr>
            <a:r>
              <a:rPr lang="en-US" altLang="ja-JP" sz="1000" dirty="0">
                <a:solidFill>
                  <a:srgbClr val="73962E"/>
                </a:solidFill>
              </a:rPr>
              <a:t>①</a:t>
            </a:r>
            <a:r>
              <a:rPr lang="ja-JP" altLang="en-US" sz="1000" dirty="0">
                <a:solidFill>
                  <a:srgbClr val="73962E"/>
                </a:solidFill>
              </a:rPr>
              <a:t>絵を描くということ</a:t>
            </a:r>
            <a:endParaRPr lang="en-US" altLang="ja-JP" sz="1000" dirty="0">
              <a:solidFill>
                <a:srgbClr val="73962E"/>
              </a:solidFill>
            </a:endParaRPr>
          </a:p>
          <a:p>
            <a:pPr marL="0" indent="0">
              <a:lnSpc>
                <a:spcPct val="120000"/>
              </a:lnSpc>
              <a:buNone/>
            </a:pPr>
            <a:r>
              <a:rPr lang="ja-JP" altLang="en-US" sz="1000" dirty="0"/>
              <a:t>絵は自由です。自分が無意識に設定していた「枠」や「制限」を外し、自らの内にあるイマジネーションを引き出します。言葉にならない想いや未来の姿など、潜在能力へとアクセスする突破口にもなります。</a:t>
            </a:r>
            <a:br>
              <a:rPr lang="en-US" altLang="ja-JP" sz="1000" dirty="0"/>
            </a:br>
            <a:r>
              <a:rPr lang="ja-JP" altLang="en-US" sz="1000" dirty="0"/>
              <a:t>絵はありのままの自分と向き合える最良の手法です。</a:t>
            </a:r>
            <a:endParaRPr lang="en-US" altLang="ja-JP" sz="1000" dirty="0"/>
          </a:p>
          <a:p>
            <a:pPr marL="0" indent="0">
              <a:lnSpc>
                <a:spcPct val="120000"/>
              </a:lnSpc>
              <a:buNone/>
            </a:pPr>
            <a:br>
              <a:rPr lang="en-US" altLang="ja-JP" sz="1000" dirty="0"/>
            </a:br>
            <a:r>
              <a:rPr lang="en-US" altLang="ja-JP" sz="1000" dirty="0">
                <a:solidFill>
                  <a:srgbClr val="73962E"/>
                </a:solidFill>
              </a:rPr>
              <a:t>②</a:t>
            </a:r>
            <a:r>
              <a:rPr lang="ja-JP" altLang="en-US" sz="1000" dirty="0">
                <a:solidFill>
                  <a:srgbClr val="73962E"/>
                </a:solidFill>
              </a:rPr>
              <a:t>ストーリーを編むということ</a:t>
            </a:r>
            <a:br>
              <a:rPr lang="en-US" altLang="ja-JP" sz="1000" dirty="0">
                <a:solidFill>
                  <a:srgbClr val="73962E"/>
                </a:solidFill>
              </a:rPr>
            </a:br>
            <a:r>
              <a:rPr lang="ja-JP" altLang="en-US" sz="1000" dirty="0"/>
              <a:t>過去から未来へ時間軸に沿って、自分に思いを巡らせることができます。</a:t>
            </a:r>
            <a:endParaRPr lang="en-US" altLang="ja-JP" sz="1000" dirty="0"/>
          </a:p>
          <a:p>
            <a:pPr marL="0" indent="0">
              <a:lnSpc>
                <a:spcPct val="120000"/>
              </a:lnSpc>
              <a:buNone/>
            </a:pPr>
            <a:r>
              <a:rPr lang="ja-JP" altLang="en-US" sz="1000" dirty="0"/>
              <a:t>俯瞰することによって、全方位的な自分を見つめることができ、広い視野から自分を知る手がかりとなります。</a:t>
            </a:r>
            <a:endParaRPr lang="en-US" altLang="ja-JP" sz="1000" dirty="0"/>
          </a:p>
          <a:p>
            <a:pPr marL="0" indent="0">
              <a:lnSpc>
                <a:spcPct val="120000"/>
              </a:lnSpc>
              <a:buNone/>
            </a:pPr>
            <a:br>
              <a:rPr lang="en-US" altLang="ja-JP" sz="1000" dirty="0">
                <a:solidFill>
                  <a:srgbClr val="73962E"/>
                </a:solidFill>
              </a:rPr>
            </a:br>
            <a:r>
              <a:rPr lang="en-US" altLang="ja-JP" sz="1000" dirty="0">
                <a:solidFill>
                  <a:srgbClr val="73962E"/>
                </a:solidFill>
              </a:rPr>
              <a:t>③</a:t>
            </a:r>
            <a:r>
              <a:rPr lang="ja-JP" altLang="en-US" sz="1000" dirty="0">
                <a:solidFill>
                  <a:srgbClr val="73962E"/>
                </a:solidFill>
              </a:rPr>
              <a:t>植物にたとえるということ</a:t>
            </a:r>
            <a:endParaRPr lang="en-US" altLang="ja-JP" sz="1000" dirty="0">
              <a:solidFill>
                <a:srgbClr val="73962E"/>
              </a:solidFill>
            </a:endParaRPr>
          </a:p>
          <a:p>
            <a:pPr marL="0" indent="0">
              <a:lnSpc>
                <a:spcPct val="120000"/>
              </a:lnSpc>
              <a:buNone/>
            </a:pPr>
            <a:r>
              <a:rPr lang="ja-JP" altLang="en-US" sz="1000" dirty="0"/>
              <a:t>植物は誰にとっても身近にイメージできるものであり、人それぞれ固有の体験が詰まっています。</a:t>
            </a:r>
            <a:endParaRPr lang="en-US" altLang="ja-JP" sz="1000" dirty="0"/>
          </a:p>
          <a:p>
            <a:pPr marL="0" indent="0">
              <a:lnSpc>
                <a:spcPct val="120000"/>
              </a:lnSpc>
              <a:buNone/>
            </a:pPr>
            <a:r>
              <a:rPr lang="ja-JP" altLang="en-US" sz="1000" dirty="0"/>
              <a:t>心理学では樹木を「投影の留め金」と言い、深い内省を促し、豊かなイメージを引き出す触媒としての役割を担います。</a:t>
            </a:r>
            <a:endParaRPr lang="en-US" altLang="ja-JP" sz="1000" dirty="0"/>
          </a:p>
          <a:p>
            <a:pPr marL="0" indent="0">
              <a:lnSpc>
                <a:spcPct val="120000"/>
              </a:lnSpc>
              <a:buNone/>
            </a:pPr>
            <a:endParaRPr lang="en-US" altLang="ja-JP" sz="1000" dirty="0"/>
          </a:p>
          <a:p>
            <a:pPr marL="0" indent="0">
              <a:lnSpc>
                <a:spcPct val="120000"/>
              </a:lnSpc>
              <a:buNone/>
            </a:pPr>
            <a:r>
              <a:rPr lang="ja-JP" altLang="en-US" sz="1000" dirty="0"/>
              <a:t>以上の理由から絵本制作という手法を用いています。</a:t>
            </a:r>
            <a:endParaRPr lang="en-US" altLang="ja-JP" sz="1000" dirty="0"/>
          </a:p>
          <a:p>
            <a:pPr marL="0" indent="0">
              <a:lnSpc>
                <a:spcPct val="120000"/>
              </a:lnSpc>
              <a:buNone/>
            </a:pPr>
            <a:r>
              <a:rPr lang="ja-JP" altLang="en-US" sz="1000" dirty="0"/>
              <a:t>思考が最も重要なワークショップになりますので</a:t>
            </a:r>
            <a:br>
              <a:rPr lang="en-US" altLang="ja-JP" sz="1000" dirty="0"/>
            </a:br>
            <a:r>
              <a:rPr lang="ja-JP" altLang="en-US" sz="1000" dirty="0"/>
              <a:t>絵の上手下手は、全く問題にはなりません。</a:t>
            </a:r>
            <a:br>
              <a:rPr lang="en-US" altLang="ja-JP" sz="1000" dirty="0"/>
            </a:br>
            <a:r>
              <a:rPr lang="ja-JP" altLang="en-US" sz="1000" dirty="0"/>
              <a:t>自由に、豊かなイマジネーションの世界を堪能してください。</a:t>
            </a:r>
            <a:endParaRPr lang="en-US" altLang="ja-JP" sz="1000" dirty="0"/>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4</a:t>
            </a:fld>
            <a:endParaRPr kumimoji="1" lang="ja-JP" altLang="en-US"/>
          </a:p>
        </p:txBody>
      </p:sp>
    </p:spTree>
    <p:extLst>
      <p:ext uri="{BB962C8B-B14F-4D97-AF65-F5344CB8AC3E}">
        <p14:creationId xmlns:p14="http://schemas.microsoft.com/office/powerpoint/2010/main" val="75888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a:t>4P</a:t>
            </a:r>
            <a:r>
              <a:rPr kumimoji="1" lang="ja-JP" altLang="en-US" sz="1400" dirty="0"/>
              <a:t>を開いてください。今はまだ、絵のない絵本です。</a:t>
            </a:r>
          </a:p>
          <a:p>
            <a:r>
              <a:rPr kumimoji="1" lang="ja-JP" altLang="en-US" sz="1400" dirty="0"/>
              <a:t>すべてのページはイメージを描く</a:t>
            </a:r>
            <a:r>
              <a:rPr kumimoji="1" lang="en-US" altLang="ja-JP" sz="1400" dirty="0"/>
              <a:t>/</a:t>
            </a:r>
            <a:r>
              <a:rPr kumimoji="1" lang="ja-JP" altLang="en-US" sz="1400" dirty="0"/>
              <a:t>絵の特徴を説明する</a:t>
            </a:r>
            <a:r>
              <a:rPr kumimoji="1" lang="en-US" altLang="ja-JP" sz="1400" dirty="0"/>
              <a:t>/</a:t>
            </a:r>
            <a:r>
              <a:rPr kumimoji="1" lang="ja-JP" altLang="en-US" sz="1400" dirty="0"/>
              <a:t>感想を書き合うの３</a:t>
            </a:r>
            <a:r>
              <a:rPr kumimoji="1" lang="en-US" altLang="ja-JP" sz="1400" dirty="0"/>
              <a:t>STEP</a:t>
            </a:r>
            <a:r>
              <a:rPr kumimoji="1" lang="ja-JP" altLang="en-US" sz="1400" dirty="0"/>
              <a:t>です。</a:t>
            </a:r>
          </a:p>
          <a:p>
            <a:r>
              <a:rPr kumimoji="1" lang="ja-JP" altLang="en-US" sz="1400" dirty="0"/>
              <a:t>スタートは左のページです。</a:t>
            </a:r>
          </a:p>
          <a:p>
            <a:r>
              <a:rPr kumimoji="1" lang="ja-JP" altLang="en-US" sz="1400" dirty="0"/>
              <a:t>最初にテーマごとのストーリーを伝え、次にテーマの質問を投げかけます。</a:t>
            </a:r>
          </a:p>
          <a:p>
            <a:r>
              <a:rPr kumimoji="1" lang="ja-JP" altLang="en-US" sz="1400" dirty="0"/>
              <a:t>たとえばこのページのテーマは「タネ」なので、質問はこんな感じです。</a:t>
            </a:r>
          </a:p>
          <a:p>
            <a:r>
              <a:rPr kumimoji="1" lang="ja-JP" altLang="en-US" sz="1400" dirty="0"/>
              <a:t>「もしあなたがタネだとしたら、どんなタネだと思いますか？」</a:t>
            </a:r>
          </a:p>
          <a:p>
            <a:r>
              <a:rPr kumimoji="1" lang="ja-JP" altLang="en-US" sz="1400" dirty="0"/>
              <a:t>みなさんは目をつぶってその質問を思考します。</a:t>
            </a:r>
          </a:p>
          <a:p>
            <a:r>
              <a:rPr kumimoji="1" lang="ja-JP" altLang="en-US" sz="1400" dirty="0"/>
              <a:t>そして、イマジネーションからイメージが浮かんだら</a:t>
            </a:r>
          </a:p>
          <a:p>
            <a:r>
              <a:rPr kumimoji="1" lang="ja-JP" altLang="en-US" sz="1400" dirty="0"/>
              <a:t>本来のカタチにとらわれることなく、そのイメージを自由に描きます。</a:t>
            </a:r>
          </a:p>
          <a:p>
            <a:r>
              <a:rPr kumimoji="1" lang="ja-JP" altLang="en-US" sz="1400" dirty="0"/>
              <a:t>大きさも、色も、形も全て自由です。</a:t>
            </a:r>
          </a:p>
          <a:p>
            <a:r>
              <a:rPr kumimoji="1" lang="ja-JP" altLang="en-US" sz="1400" dirty="0"/>
              <a:t>次に右上の欄に描いた絵の特徴を書きます。</a:t>
            </a:r>
          </a:p>
          <a:p>
            <a:r>
              <a:rPr kumimoji="1" lang="ja-JP" altLang="en-US" sz="1400" dirty="0"/>
              <a:t>イメージした絵の背景や、エピソードも加えてください。</a:t>
            </a:r>
          </a:p>
          <a:p>
            <a:r>
              <a:rPr kumimoji="1" lang="ja-JP" altLang="en-US" sz="1400" dirty="0"/>
              <a:t>最後に、右下の欄にお互いの感想を書き合います。</a:t>
            </a:r>
          </a:p>
          <a:p>
            <a:r>
              <a:rPr kumimoji="1" lang="ja-JP" altLang="en-US" sz="1400" dirty="0"/>
              <a:t>その際に、褒めよう！と思わなくて</a:t>
            </a:r>
            <a:r>
              <a:rPr kumimoji="1" lang="en-US" altLang="ja-JP" sz="1400" dirty="0"/>
              <a:t>OK</a:t>
            </a:r>
            <a:r>
              <a:rPr kumimoji="1" lang="ja-JP" altLang="en-US" sz="1400" dirty="0"/>
              <a:t>です。</a:t>
            </a:r>
          </a:p>
          <a:p>
            <a:r>
              <a:rPr kumimoji="1" lang="ja-JP" altLang="en-US" sz="1400" dirty="0"/>
              <a:t>絵を見て、感じたままの感想を書いてください。</a:t>
            </a:r>
          </a:p>
          <a:p>
            <a:r>
              <a:rPr kumimoji="1" lang="ja-JP" altLang="en-US" sz="1400" dirty="0"/>
              <a:t>全部で</a:t>
            </a:r>
            <a:r>
              <a:rPr kumimoji="1" lang="en-US" altLang="ja-JP" sz="1400" dirty="0"/>
              <a:t>5</a:t>
            </a:r>
            <a:r>
              <a:rPr kumimoji="1" lang="ja-JP" altLang="en-US" sz="1400" dirty="0"/>
              <a:t>つのストーリーがありますが、進め方は全て同じです。</a:t>
            </a:r>
          </a:p>
          <a:p>
            <a:r>
              <a:rPr kumimoji="1" lang="ja-JP" altLang="en-US" sz="1400" dirty="0"/>
              <a:t>各シーンは</a:t>
            </a:r>
            <a:r>
              <a:rPr kumimoji="1" lang="en-US" altLang="ja-JP" sz="1400" dirty="0"/>
              <a:t>20</a:t>
            </a:r>
            <a:r>
              <a:rPr kumimoji="1" lang="ja-JP" altLang="en-US" sz="1400" dirty="0"/>
              <a:t>分で進めていきます。</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5</a:t>
            </a:fld>
            <a:endParaRPr kumimoji="1" lang="ja-JP" altLang="en-US"/>
          </a:p>
        </p:txBody>
      </p:sp>
    </p:spTree>
    <p:extLst>
      <p:ext uri="{BB962C8B-B14F-4D97-AF65-F5344CB8AC3E}">
        <p14:creationId xmlns:p14="http://schemas.microsoft.com/office/powerpoint/2010/main" val="2068831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t>＜３つの大切な約束＞　（</a:t>
            </a:r>
            <a:r>
              <a:rPr kumimoji="1" lang="en-US" altLang="ja-JP" sz="1000" dirty="0"/>
              <a:t>3</a:t>
            </a:r>
            <a:r>
              <a:rPr kumimoji="1" lang="ja-JP" altLang="en-US" sz="1000" dirty="0"/>
              <a:t>分）</a:t>
            </a:r>
          </a:p>
          <a:p>
            <a:r>
              <a:rPr kumimoji="1" lang="ja-JP" altLang="en-US" sz="1000" dirty="0"/>
              <a:t>このあと、いよいよ絵本制作を開始しますが、</a:t>
            </a:r>
          </a:p>
          <a:p>
            <a:r>
              <a:rPr kumimoji="1" lang="ja-JP" altLang="en-US" sz="1000" dirty="0"/>
              <a:t>その前に絵本制作にあたり、みなさんに３つのお願いがあります。</a:t>
            </a:r>
          </a:p>
          <a:p>
            <a:endParaRPr kumimoji="1" lang="ja-JP" altLang="en-US" sz="1000" dirty="0"/>
          </a:p>
          <a:p>
            <a:r>
              <a:rPr kumimoji="1" lang="en-US" altLang="ja-JP" sz="1000" dirty="0"/>
              <a:t>➀</a:t>
            </a:r>
            <a:r>
              <a:rPr kumimoji="1" lang="ja-JP" altLang="en-US" sz="1000" dirty="0"/>
              <a:t>全力で自分について考えましょう。</a:t>
            </a:r>
          </a:p>
          <a:p>
            <a:r>
              <a:rPr kumimoji="1" lang="ja-JP" altLang="en-US" sz="1000" dirty="0"/>
              <a:t>心の中をじーっと見つめる、すべてのシーンはそこから始まります。</a:t>
            </a:r>
          </a:p>
          <a:p>
            <a:r>
              <a:rPr kumimoji="1" lang="ja-JP" altLang="en-US" sz="1000" dirty="0"/>
              <a:t>心の中をじっとみて、ゆっくりと自分自身にアクセスする、それがこのワークショップの特色です。</a:t>
            </a:r>
          </a:p>
          <a:p>
            <a:endParaRPr kumimoji="1" lang="ja-JP" altLang="en-US" sz="1000" dirty="0"/>
          </a:p>
          <a:p>
            <a:r>
              <a:rPr kumimoji="1" lang="en-US" altLang="ja-JP" sz="1000" dirty="0"/>
              <a:t>②</a:t>
            </a:r>
            <a:r>
              <a:rPr kumimoji="1" lang="ja-JP" altLang="en-US" sz="1000" dirty="0"/>
              <a:t>ありのままに素直な気持ちで描いてください。</a:t>
            </a:r>
          </a:p>
          <a:p>
            <a:r>
              <a:rPr kumimoji="1" lang="ja-JP" altLang="en-US" sz="1000" dirty="0"/>
              <a:t>誰を気にすることなく、ありのままの自分に集中してください。</a:t>
            </a:r>
          </a:p>
          <a:p>
            <a:r>
              <a:rPr kumimoji="1" lang="ja-JP" altLang="en-US" sz="1000" dirty="0"/>
              <a:t>頭に浮かんだこと、パッとひらめいたイメージを素直に表現していきましょう。</a:t>
            </a:r>
          </a:p>
          <a:p>
            <a:endParaRPr kumimoji="1" lang="ja-JP" altLang="en-US" sz="1000" dirty="0"/>
          </a:p>
          <a:p>
            <a:r>
              <a:rPr kumimoji="1" lang="en-US" altLang="ja-JP" sz="1000" dirty="0"/>
              <a:t>③</a:t>
            </a:r>
            <a:r>
              <a:rPr kumimoji="1" lang="ja-JP" altLang="en-US" sz="1000" dirty="0"/>
              <a:t>絵を上手に描こうと思わないでください。</a:t>
            </a:r>
          </a:p>
          <a:p>
            <a:r>
              <a:rPr kumimoji="1" lang="ja-JP" altLang="en-US" sz="1000" dirty="0"/>
              <a:t>この絵本制作に絵心は要りません。</a:t>
            </a:r>
          </a:p>
          <a:p>
            <a:r>
              <a:rPr kumimoji="1" lang="ja-JP" altLang="en-US" sz="1000" dirty="0"/>
              <a:t>心に浮かんだイメージを上手に描けないかも？という心配も無用です。</a:t>
            </a:r>
          </a:p>
          <a:p>
            <a:r>
              <a:rPr kumimoji="1" lang="ja-JP" altLang="en-US" sz="1000" dirty="0"/>
              <a:t>色も形も大きさも自由。どうぞ自由に描いてください。</a:t>
            </a:r>
          </a:p>
          <a:p>
            <a:r>
              <a:rPr kumimoji="1" lang="ja-JP" altLang="en-US" sz="1000" dirty="0"/>
              <a:t>自分なりに描いた絵が自分の大切な宝物となります。</a:t>
            </a:r>
          </a:p>
          <a:p>
            <a:r>
              <a:rPr kumimoji="1" lang="ja-JP" altLang="en-US" sz="1000" dirty="0"/>
              <a:t>自分なりに自由に描く、それがこのワークショップの特徴です。</a:t>
            </a:r>
          </a:p>
          <a:p>
            <a:endParaRPr kumimoji="1" lang="ja-JP" altLang="en-US" sz="1000" dirty="0"/>
          </a:p>
          <a:p>
            <a:r>
              <a:rPr kumimoji="1" lang="ja-JP" altLang="en-US" sz="1000" dirty="0"/>
              <a:t> これで準備が整いました。 </a:t>
            </a:r>
          </a:p>
          <a:p>
            <a:r>
              <a:rPr kumimoji="1" lang="ja-JP" altLang="en-US" sz="1000" dirty="0"/>
              <a:t>ここまでで質問がある方はいらっしゃいますか？</a:t>
            </a:r>
          </a:p>
          <a:p>
            <a:r>
              <a:rPr kumimoji="1" lang="ja-JP" altLang="en-US" sz="1000" dirty="0"/>
              <a:t>表紙に名前を書きましょう。</a:t>
            </a:r>
          </a:p>
          <a:p>
            <a:r>
              <a:rPr kumimoji="1" lang="ja-JP" altLang="en-US" sz="1000" dirty="0"/>
              <a:t>では、いよいよ冒険の旅がスタートします。</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6</a:t>
            </a:fld>
            <a:endParaRPr kumimoji="1" lang="ja-JP" altLang="en-US"/>
          </a:p>
        </p:txBody>
      </p:sp>
    </p:spTree>
    <p:extLst>
      <p:ext uri="{BB962C8B-B14F-4D97-AF65-F5344CB8AC3E}">
        <p14:creationId xmlns:p14="http://schemas.microsoft.com/office/powerpoint/2010/main" val="179548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7</a:t>
            </a:fld>
            <a:endParaRPr kumimoji="1" lang="ja-JP" altLang="en-US"/>
          </a:p>
        </p:txBody>
      </p:sp>
    </p:spTree>
    <p:extLst>
      <p:ext uri="{BB962C8B-B14F-4D97-AF65-F5344CB8AC3E}">
        <p14:creationId xmlns:p14="http://schemas.microsoft.com/office/powerpoint/2010/main" val="206883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000" dirty="0"/>
              <a:t>4</a:t>
            </a:r>
            <a:r>
              <a:rPr kumimoji="1" lang="ja-JP" altLang="en-US" sz="1000" dirty="0"/>
              <a:t>ページを開いてください。（</a:t>
            </a:r>
            <a:r>
              <a:rPr kumimoji="1" lang="en-US" altLang="ja-JP" sz="1000" dirty="0"/>
              <a:t>20</a:t>
            </a:r>
            <a:r>
              <a:rPr kumimoji="1" lang="ja-JP" altLang="en-US" sz="1000" dirty="0"/>
              <a:t>分）</a:t>
            </a:r>
          </a:p>
          <a:p>
            <a:endParaRPr kumimoji="1" lang="en-US" altLang="ja-JP" sz="1000" dirty="0"/>
          </a:p>
          <a:p>
            <a:endParaRPr kumimoji="1" lang="en-US" altLang="ja-JP" sz="1000" dirty="0"/>
          </a:p>
          <a:p>
            <a:endParaRPr kumimoji="1" lang="en-US" altLang="ja-JP" sz="1000" dirty="0"/>
          </a:p>
          <a:p>
            <a:r>
              <a:rPr kumimoji="1" lang="ja-JP" altLang="en-US" sz="1000" dirty="0"/>
              <a:t>＜最初の質問です＞</a:t>
            </a:r>
          </a:p>
          <a:p>
            <a:r>
              <a:rPr kumimoji="1" lang="ja-JP" altLang="en-US" sz="1400" dirty="0"/>
              <a:t>もしあなたをタネにたとえるとしたら、</a:t>
            </a:r>
            <a:endParaRPr kumimoji="1" lang="en-US" altLang="ja-JP" sz="1400" dirty="0"/>
          </a:p>
          <a:p>
            <a:r>
              <a:rPr kumimoji="1" lang="ja-JP" altLang="en-US" sz="1400" dirty="0"/>
              <a:t>どんなタネだと思いますか？</a:t>
            </a:r>
            <a:endParaRPr kumimoji="1" lang="en-US" altLang="ja-JP" sz="1400" dirty="0"/>
          </a:p>
          <a:p>
            <a:endParaRPr kumimoji="1" lang="ja-JP" altLang="en-US" sz="1400" dirty="0"/>
          </a:p>
          <a:p>
            <a:r>
              <a:rPr kumimoji="1" lang="ja-JP" altLang="en-US" sz="1000" dirty="0"/>
              <a:t>タネはすべてのはじまり。</a:t>
            </a:r>
            <a:endParaRPr kumimoji="1" lang="en-US" altLang="ja-JP" sz="1000" dirty="0"/>
          </a:p>
          <a:p>
            <a:r>
              <a:rPr kumimoji="1" lang="ja-JP" altLang="en-US" sz="1000" dirty="0"/>
              <a:t>様々な思いがぎっしり詰まった存在の証です。</a:t>
            </a:r>
          </a:p>
          <a:p>
            <a:r>
              <a:rPr kumimoji="1" lang="ja-JP" altLang="en-US" sz="1000" dirty="0"/>
              <a:t>ゆっくりと目を閉じ、自分自身にアクセスし、</a:t>
            </a:r>
          </a:p>
          <a:p>
            <a:r>
              <a:rPr kumimoji="1" lang="ja-JP" altLang="en-US" sz="1000" dirty="0"/>
              <a:t>イマジネーションから自由にイメージを引き出しましょう。</a:t>
            </a:r>
          </a:p>
          <a:p>
            <a:r>
              <a:rPr kumimoji="1" lang="ja-JP" altLang="en-US" sz="1000" dirty="0"/>
              <a:t>あなたのタネが見つかったら、目を開けてそのタネを描いてください。</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8</a:t>
            </a:fld>
            <a:endParaRPr kumimoji="1" lang="ja-JP" altLang="en-US"/>
          </a:p>
        </p:txBody>
      </p:sp>
    </p:spTree>
    <p:extLst>
      <p:ext uri="{BB962C8B-B14F-4D97-AF65-F5344CB8AC3E}">
        <p14:creationId xmlns:p14="http://schemas.microsoft.com/office/powerpoint/2010/main" val="179548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000" dirty="0"/>
              <a:t>4</a:t>
            </a:r>
            <a:r>
              <a:rPr kumimoji="1" lang="ja-JP" altLang="en-US" sz="1000" dirty="0"/>
              <a:t>ページを開いてください。（</a:t>
            </a:r>
            <a:r>
              <a:rPr kumimoji="1" lang="en-US" altLang="ja-JP" sz="1000" dirty="0"/>
              <a:t>20</a:t>
            </a:r>
            <a:r>
              <a:rPr kumimoji="1" lang="ja-JP" altLang="en-US" sz="1000" dirty="0"/>
              <a:t>分）</a:t>
            </a:r>
          </a:p>
          <a:p>
            <a:endParaRPr kumimoji="1" lang="en-US" altLang="ja-JP" sz="1000" dirty="0"/>
          </a:p>
          <a:p>
            <a:endParaRPr kumimoji="1" lang="en-US" altLang="ja-JP" sz="1000" dirty="0"/>
          </a:p>
          <a:p>
            <a:endParaRPr kumimoji="1" lang="en-US" altLang="ja-JP" sz="1000" dirty="0"/>
          </a:p>
          <a:p>
            <a:r>
              <a:rPr kumimoji="1" lang="ja-JP" altLang="en-US" sz="1000" dirty="0"/>
              <a:t>＜最初の質問です＞</a:t>
            </a:r>
          </a:p>
          <a:p>
            <a:r>
              <a:rPr kumimoji="1" lang="ja-JP" altLang="en-US" sz="1400" dirty="0"/>
              <a:t>もしあなたをタネにたとえるとしたら、</a:t>
            </a:r>
            <a:endParaRPr kumimoji="1" lang="en-US" altLang="ja-JP" sz="1400" dirty="0"/>
          </a:p>
          <a:p>
            <a:r>
              <a:rPr kumimoji="1" lang="ja-JP" altLang="en-US" sz="1400" dirty="0"/>
              <a:t>どんなタネだと思いますか？</a:t>
            </a:r>
            <a:endParaRPr kumimoji="1" lang="en-US" altLang="ja-JP" sz="1400" dirty="0"/>
          </a:p>
          <a:p>
            <a:endParaRPr kumimoji="1" lang="ja-JP" altLang="en-US" sz="1400" dirty="0"/>
          </a:p>
          <a:p>
            <a:r>
              <a:rPr kumimoji="1" lang="ja-JP" altLang="en-US" sz="1000" dirty="0"/>
              <a:t>タネはすべてのはじまり。</a:t>
            </a:r>
            <a:endParaRPr kumimoji="1" lang="en-US" altLang="ja-JP" sz="1000" dirty="0"/>
          </a:p>
          <a:p>
            <a:r>
              <a:rPr kumimoji="1" lang="ja-JP" altLang="en-US" sz="1000" dirty="0"/>
              <a:t>様々な思いがぎっしり詰まった存在の証です。</a:t>
            </a:r>
          </a:p>
          <a:p>
            <a:r>
              <a:rPr kumimoji="1" lang="ja-JP" altLang="en-US" sz="1000" dirty="0"/>
              <a:t>ゆっくりと目を閉じ、自分自身にアクセスし、</a:t>
            </a:r>
          </a:p>
          <a:p>
            <a:r>
              <a:rPr kumimoji="1" lang="ja-JP" altLang="en-US" sz="1000" dirty="0"/>
              <a:t>イマジネーションから自由にイメージを引き出しましょう。</a:t>
            </a:r>
          </a:p>
          <a:p>
            <a:r>
              <a:rPr kumimoji="1" lang="ja-JP" altLang="en-US" sz="1000" dirty="0"/>
              <a:t>あなたのタネが見つかったら、目を開けてそのタネを描いてください。</a:t>
            </a:r>
          </a:p>
        </p:txBody>
      </p:sp>
      <p:sp>
        <p:nvSpPr>
          <p:cNvPr id="4" name="スライド番号プレースホルダー 3"/>
          <p:cNvSpPr>
            <a:spLocks noGrp="1"/>
          </p:cNvSpPr>
          <p:nvPr>
            <p:ph type="sldNum" sz="quarter" idx="10"/>
          </p:nvPr>
        </p:nvSpPr>
        <p:spPr/>
        <p:txBody>
          <a:bodyPr/>
          <a:lstStyle/>
          <a:p>
            <a:fld id="{12A6E9C4-5B7D-4244-B4B1-BC52F3E8E8B1}" type="slidenum">
              <a:rPr kumimoji="1" lang="ja-JP" altLang="en-US" smtClean="0"/>
              <a:t>9</a:t>
            </a:fld>
            <a:endParaRPr kumimoji="1" lang="ja-JP" altLang="en-US"/>
          </a:p>
        </p:txBody>
      </p:sp>
    </p:spTree>
    <p:extLst>
      <p:ext uri="{BB962C8B-B14F-4D97-AF65-F5344CB8AC3E}">
        <p14:creationId xmlns:p14="http://schemas.microsoft.com/office/powerpoint/2010/main" val="3389759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descr="flow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7338" cy="5819567"/>
          </a:xfrm>
          <a:prstGeom prst="rect">
            <a:avLst/>
          </a:prstGeom>
        </p:spPr>
      </p:pic>
      <p:sp>
        <p:nvSpPr>
          <p:cNvPr id="13" name="正方形/長方形 12"/>
          <p:cNvSpPr/>
          <p:nvPr userDrawn="1"/>
        </p:nvSpPr>
        <p:spPr>
          <a:xfrm>
            <a:off x="0" y="6790495"/>
            <a:ext cx="9144000" cy="77506"/>
          </a:xfrm>
          <a:prstGeom prst="rect">
            <a:avLst/>
          </a:prstGeom>
          <a:solidFill>
            <a:srgbClr val="408000"/>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userDrawn="1"/>
        </p:nvPicPr>
        <p:blipFill>
          <a:blip r:embed="rId3"/>
          <a:stretch>
            <a:fillRect/>
          </a:stretch>
        </p:blipFill>
        <p:spPr>
          <a:xfrm>
            <a:off x="1822465" y="5951374"/>
            <a:ext cx="5268573" cy="5092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a:t>マスター タイトルの書式設定</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ja-JP" altLang="en-US"/>
              <a:t>マスター テキストの書式設定</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の上に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ja-JP" altLang="en-US"/>
              <a:t>マスター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ja-JP" altLang="en-US"/>
              <a:t>プレースホルダーまでドラッグするかアイコンをクリックして図を追加</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付き 2 つの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ja-JP" altLang="en-US"/>
              <a:t>マスター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ja-JP" altLang="en-US"/>
              <a:t>プレースホルダーまでドラッグするかアイコンをクリックして図を追加</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ja-JP" altLang="en-US"/>
              <a:t>プレースホルダーまでドラッグするかアイコンをクリックして図を追加</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付き 3 つの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ja-JP" altLang="en-US"/>
              <a:t>マスター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ja-JP" altLang="en-US"/>
              <a:t>プレースホルダーまでドラッグするかアイコンをクリックして図を追加</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ja-JP" altLang="en-US"/>
              <a:t>プレースホルダーまでドラッグするかアイコンをクリックして図を追加</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ja-JP" altLang="en-US"/>
              <a:t>プレースホルダーまでドラッグするかアイコンをクリックして図を追加</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ja-JP" altLang="en-US"/>
              <a:t>マスター タイトルの書式設定</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正方形/長方形 9"/>
          <p:cNvSpPr/>
          <p:nvPr userDrawn="1"/>
        </p:nvSpPr>
        <p:spPr>
          <a:xfrm>
            <a:off x="0" y="6790495"/>
            <a:ext cx="9144000" cy="77506"/>
          </a:xfrm>
          <a:prstGeom prst="rect">
            <a:avLst/>
          </a:prstGeom>
          <a:solidFill>
            <a:srgbClr val="408000"/>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a:stretch>
            <a:fillRect/>
          </a:stretch>
        </p:blipFill>
        <p:spPr>
          <a:xfrm>
            <a:off x="107504" y="6366455"/>
            <a:ext cx="3134417" cy="302955"/>
          </a:xfrm>
          <a:prstGeom prst="rect">
            <a:avLst/>
          </a:prstGeom>
        </p:spPr>
      </p:pic>
      <p:pic>
        <p:nvPicPr>
          <p:cNvPr id="13" name="図 12"/>
          <p:cNvPicPr>
            <a:picLocks noChangeAspect="1"/>
          </p:cNvPicPr>
          <p:nvPr userDrawn="1"/>
        </p:nvPicPr>
        <p:blipFill>
          <a:blip r:embed="rId3"/>
          <a:stretch>
            <a:fillRect/>
          </a:stretch>
        </p:blipFill>
        <p:spPr>
          <a:xfrm>
            <a:off x="6883423" y="5732252"/>
            <a:ext cx="1988434" cy="10582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図付きタイトル スライド">
    <p:spTree>
      <p:nvGrpSpPr>
        <p:cNvPr id="1" name=""/>
        <p:cNvGrpSpPr/>
        <p:nvPr/>
      </p:nvGrpSpPr>
      <p:grpSpPr>
        <a:xfrm>
          <a:off x="0" y="0"/>
          <a:ext cx="0" cy="0"/>
          <a:chOff x="0" y="0"/>
          <a:chExt cx="0" cy="0"/>
        </a:xfrm>
      </p:grpSpPr>
      <p:sp>
        <p:nvSpPr>
          <p:cNvPr id="20" name="Title 1"/>
          <p:cNvSpPr>
            <a:spLocks noGrp="1"/>
          </p:cNvSpPr>
          <p:nvPr>
            <p:ph type="title"/>
          </p:nvPr>
        </p:nvSpPr>
        <p:spPr>
          <a:xfrm>
            <a:off x="0" y="332656"/>
            <a:ext cx="9144000" cy="914400"/>
          </a:xfrm>
        </p:spPr>
        <p:txBody>
          <a:bodyPr lIns="720000"/>
          <a:lstStyle>
            <a:lvl1pPr>
              <a:defRPr/>
            </a:lvl1pPr>
          </a:lstStyle>
          <a:p>
            <a:r>
              <a:rPr lang="ja-JP" altLang="en-US" dirty="0"/>
              <a:t>マスター タイトルの書式設定</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4840353"/>
            <a:ext cx="8915400" cy="646046"/>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dirty="0"/>
              <a:t>マスター タイトルの書式設定</a:t>
            </a:r>
            <a:endParaRPr dirty="0"/>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FAA508-F0CD-46EA-95FB-26B559A0B5D9}"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2/23/21</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2/23/21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2/23/21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a:t>マスター タイトルの書式設定</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ja-JP" altLang="en-US"/>
              <a:t>マスター タイトルの書式設定</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2/23/21</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kumimoji="1"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25456" y="1099519"/>
            <a:ext cx="6809019" cy="2845220"/>
          </a:xfrm>
          <a:prstGeom prst="rect">
            <a:avLst/>
          </a:prstGeom>
          <a:solidFill>
            <a:schemeClr val="bg1"/>
          </a:solidFill>
          <a:ln w="73025" cmpd="thickThin">
            <a:solidFill>
              <a:schemeClr val="tx1"/>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47800" y="1237393"/>
            <a:ext cx="6063341" cy="584776"/>
          </a:xfrm>
          <a:prstGeom prst="rect">
            <a:avLst/>
          </a:prstGeom>
        </p:spPr>
        <p:txBody>
          <a:bodyPr wrap="square">
            <a:spAutoFit/>
          </a:bodyPr>
          <a:lstStyle/>
          <a:p>
            <a:pPr algn="ctr"/>
            <a:r>
              <a:rPr lang="en-US" altLang="ja-JP" sz="3200" b="1" kern="1200" dirty="0"/>
              <a:t>Building My </a:t>
            </a:r>
            <a:r>
              <a:rPr lang="en-US" altLang="ja-JP" sz="3200" b="1" kern="1200" dirty="0">
                <a:solidFill>
                  <a:srgbClr val="FF0000"/>
                </a:solidFill>
              </a:rPr>
              <a:t>Best</a:t>
            </a:r>
            <a:r>
              <a:rPr lang="en-US" altLang="ja-JP" sz="3200" b="1" kern="1200" dirty="0"/>
              <a:t> Vision</a:t>
            </a:r>
            <a:endParaRPr lang="ja-JP" altLang="en-US" sz="3200" b="1" kern="1200" dirty="0"/>
          </a:p>
        </p:txBody>
      </p:sp>
      <p:sp>
        <p:nvSpPr>
          <p:cNvPr id="7" name="正方形/長方形 6"/>
          <p:cNvSpPr/>
          <p:nvPr/>
        </p:nvSpPr>
        <p:spPr>
          <a:xfrm>
            <a:off x="1125456" y="2932858"/>
            <a:ext cx="6809019" cy="101188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rPr>
              <a:t>自分と向き合い、他者と交流しながら</a:t>
            </a:r>
            <a:endParaRPr lang="en-US" altLang="ja-JP" sz="2400" b="1" dirty="0">
              <a:solidFill>
                <a:schemeClr val="bg1"/>
              </a:solidFill>
            </a:endParaRPr>
          </a:p>
          <a:p>
            <a:pPr algn="ctr"/>
            <a:r>
              <a:rPr lang="ja-JP" altLang="en-US" sz="2400" b="1" dirty="0">
                <a:solidFill>
                  <a:schemeClr val="bg1"/>
                </a:solidFill>
              </a:rPr>
              <a:t>自分の絵本を作るワークショップ</a:t>
            </a:r>
          </a:p>
        </p:txBody>
      </p:sp>
      <p:pic>
        <p:nvPicPr>
          <p:cNvPr id="10" name="図 9"/>
          <p:cNvPicPr>
            <a:picLocks noChangeAspect="1"/>
          </p:cNvPicPr>
          <p:nvPr/>
        </p:nvPicPr>
        <p:blipFill>
          <a:blip r:embed="rId3"/>
          <a:stretch>
            <a:fillRect/>
          </a:stretch>
        </p:blipFill>
        <p:spPr>
          <a:xfrm>
            <a:off x="1662239" y="1947252"/>
            <a:ext cx="5982543" cy="813162"/>
          </a:xfrm>
          <a:prstGeom prst="rect">
            <a:avLst/>
          </a:prstGeom>
        </p:spPr>
      </p:pic>
    </p:spTree>
    <p:extLst>
      <p:ext uri="{BB962C8B-B14F-4D97-AF65-F5344CB8AC3E}">
        <p14:creationId xmlns:p14="http://schemas.microsoft.com/office/powerpoint/2010/main" val="309736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7804" y="1619475"/>
            <a:ext cx="8120896" cy="4401205"/>
          </a:xfrm>
          <a:prstGeom prst="rect">
            <a:avLst/>
          </a:prstGeom>
        </p:spPr>
        <p:txBody>
          <a:bodyPr wrap="square">
            <a:spAutoFit/>
          </a:bodyPr>
          <a:lstStyle/>
          <a:p>
            <a:r>
              <a:rPr kumimoji="1" lang="ja-JP" altLang="en-US" dirty="0"/>
              <a:t>あなたのタネから芽が出てきました。</a:t>
            </a:r>
          </a:p>
          <a:p>
            <a:r>
              <a:rPr kumimoji="1" lang="ja-JP" altLang="en-US" dirty="0"/>
              <a:t>新しい世界に向かってどんな風に伸びていきたいか</a:t>
            </a:r>
          </a:p>
          <a:p>
            <a:r>
              <a:rPr kumimoji="1" lang="ja-JP" altLang="en-US" dirty="0"/>
              <a:t>芽にたとえてイメージしてみましょう。</a:t>
            </a:r>
          </a:p>
          <a:p>
            <a:endParaRPr kumimoji="1" lang="en-US" altLang="ja-JP" dirty="0"/>
          </a:p>
          <a:p>
            <a:r>
              <a:rPr kumimoji="1" lang="ja-JP" altLang="en-US" dirty="0"/>
              <a:t>＜</a:t>
            </a:r>
            <a:r>
              <a:rPr kumimoji="1" lang="en-US" altLang="ja-JP" dirty="0"/>
              <a:t>2</a:t>
            </a:r>
            <a:r>
              <a:rPr kumimoji="1" lang="ja-JP" altLang="en-US" dirty="0"/>
              <a:t>つ目の質問です＞</a:t>
            </a:r>
          </a:p>
          <a:p>
            <a:r>
              <a:rPr kumimoji="1" lang="ja-JP" altLang="en-US" sz="3200" dirty="0"/>
              <a:t>あなたのタネからどんな芽が、</a:t>
            </a:r>
            <a:endParaRPr kumimoji="1" lang="en-US" altLang="ja-JP" sz="3200" dirty="0"/>
          </a:p>
          <a:p>
            <a:r>
              <a:rPr kumimoji="1" lang="ja-JP" altLang="en-US" sz="3200" dirty="0"/>
              <a:t>どんな風に出ると思いますか？</a:t>
            </a:r>
          </a:p>
          <a:p>
            <a:endParaRPr kumimoji="1" lang="en-US" altLang="ja-JP" dirty="0"/>
          </a:p>
          <a:p>
            <a:r>
              <a:rPr kumimoji="1" lang="ja-JP" altLang="en-US" dirty="0"/>
              <a:t>芽は社会への好奇心や関心、関わり方を表します。</a:t>
            </a:r>
          </a:p>
          <a:p>
            <a:r>
              <a:rPr kumimoji="1" lang="ja-JP" altLang="en-US" dirty="0"/>
              <a:t>ゆっくりと目を閉じ、自由にイメージを引き出しましょう。</a:t>
            </a:r>
            <a:endParaRPr kumimoji="1" lang="en-US" altLang="ja-JP" dirty="0"/>
          </a:p>
          <a:p>
            <a:endParaRPr kumimoji="1" lang="en-US" altLang="ja-JP" dirty="0"/>
          </a:p>
          <a:p>
            <a:r>
              <a:rPr kumimoji="1" lang="en-US" altLang="ja-JP" dirty="0"/>
              <a:t>【</a:t>
            </a:r>
            <a:r>
              <a:rPr kumimoji="1" lang="ja-JP" altLang="en-US" dirty="0"/>
              <a:t>特徴</a:t>
            </a:r>
            <a:r>
              <a:rPr kumimoji="1" lang="en-US" altLang="ja-JP" dirty="0"/>
              <a:t>】</a:t>
            </a:r>
          </a:p>
          <a:p>
            <a:r>
              <a:rPr kumimoji="1" lang="ja-JP" altLang="en-US" dirty="0"/>
              <a:t>文章で芽の特徴を紹介してください。</a:t>
            </a:r>
            <a:endParaRPr kumimoji="1" lang="en-US" altLang="ja-JP" dirty="0"/>
          </a:p>
          <a:p>
            <a:r>
              <a:rPr kumimoji="1" lang="ja-JP" altLang="en-US" dirty="0"/>
              <a:t>その時よぎった思いも合わせて書いてみましょう。</a:t>
            </a:r>
          </a:p>
        </p:txBody>
      </p:sp>
      <p:sp>
        <p:nvSpPr>
          <p:cNvPr id="7"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ja-JP" altLang="en-US" dirty="0"/>
              <a:t>第</a:t>
            </a:r>
            <a:r>
              <a:rPr lang="en-US" altLang="ja-JP" dirty="0"/>
              <a:t>②</a:t>
            </a:r>
            <a:r>
              <a:rPr lang="ja-JP" altLang="en-US" dirty="0"/>
              <a:t>シーン：芽（</a:t>
            </a:r>
            <a:r>
              <a:rPr lang="en-US" altLang="ja-JP" dirty="0"/>
              <a:t>15</a:t>
            </a:r>
            <a:r>
              <a:rPr lang="ja-JP" altLang="en-US" dirty="0"/>
              <a:t>分）</a:t>
            </a:r>
          </a:p>
        </p:txBody>
      </p:sp>
    </p:spTree>
    <p:extLst>
      <p:ext uri="{BB962C8B-B14F-4D97-AF65-F5344CB8AC3E}">
        <p14:creationId xmlns:p14="http://schemas.microsoft.com/office/powerpoint/2010/main" val="54111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7804" y="1619475"/>
            <a:ext cx="7802136" cy="3847207"/>
          </a:xfrm>
          <a:prstGeom prst="rect">
            <a:avLst/>
          </a:prstGeom>
        </p:spPr>
        <p:txBody>
          <a:bodyPr wrap="none">
            <a:spAutoFit/>
          </a:bodyPr>
          <a:lstStyle/>
          <a:p>
            <a:r>
              <a:rPr kumimoji="1" lang="ja-JP" altLang="en-US" dirty="0"/>
              <a:t>あなたの芽は、たくさんの栄養を吸収しながら育っていきます。</a:t>
            </a:r>
          </a:p>
          <a:p>
            <a:r>
              <a:rPr kumimoji="1" lang="ja-JP" altLang="en-US" dirty="0"/>
              <a:t>しかし、晴れの日ばかりではありません。</a:t>
            </a:r>
          </a:p>
          <a:p>
            <a:r>
              <a:rPr kumimoji="1" lang="ja-JP" altLang="en-US" dirty="0"/>
              <a:t>嵐に遭遇したり、絶体絶命の危機的状況に陥ったり、</a:t>
            </a:r>
          </a:p>
          <a:p>
            <a:r>
              <a:rPr kumimoji="1" lang="ja-JP" altLang="en-US" dirty="0"/>
              <a:t>突然目の前に壁が現れたり、予期せぬ出来事に驚くこともあるでしょう。</a:t>
            </a:r>
          </a:p>
          <a:p>
            <a:endParaRPr kumimoji="1" lang="en-US" altLang="ja-JP" dirty="0"/>
          </a:p>
          <a:p>
            <a:r>
              <a:rPr kumimoji="1" lang="ja-JP" altLang="en-US" dirty="0"/>
              <a:t>＜</a:t>
            </a:r>
            <a:r>
              <a:rPr kumimoji="1" lang="en-US" altLang="ja-JP" dirty="0"/>
              <a:t>3</a:t>
            </a:r>
            <a:r>
              <a:rPr kumimoji="1" lang="ja-JP" altLang="en-US" dirty="0"/>
              <a:t>つ目のの質問です＞</a:t>
            </a:r>
          </a:p>
          <a:p>
            <a:r>
              <a:rPr kumimoji="1" lang="ja-JP" altLang="en-US" sz="3200" dirty="0"/>
              <a:t>どんな時も、あなたを支えてくれる</a:t>
            </a:r>
            <a:endParaRPr kumimoji="1" lang="en-US" altLang="ja-JP" sz="3200" dirty="0"/>
          </a:p>
          <a:p>
            <a:r>
              <a:rPr kumimoji="1" lang="ja-JP" altLang="en-US" sz="3200" dirty="0"/>
              <a:t>必要不可欠な栄養は何ですか？</a:t>
            </a:r>
          </a:p>
          <a:p>
            <a:endParaRPr kumimoji="1" lang="en-US" altLang="ja-JP" dirty="0"/>
          </a:p>
          <a:p>
            <a:r>
              <a:rPr kumimoji="1" lang="ja-JP" altLang="en-US" dirty="0"/>
              <a:t>ゆっくりと目を閉じ、</a:t>
            </a:r>
          </a:p>
          <a:p>
            <a:r>
              <a:rPr kumimoji="1" lang="ja-JP" altLang="en-US" dirty="0"/>
              <a:t>意欲の根源、パワーの源となるあなたのエネルギーを</a:t>
            </a:r>
            <a:endParaRPr kumimoji="1" lang="en-US" altLang="ja-JP" dirty="0"/>
          </a:p>
          <a:p>
            <a:r>
              <a:rPr kumimoji="1" lang="ja-JP" altLang="en-US" dirty="0"/>
              <a:t>イメージしてみましょう。</a:t>
            </a:r>
          </a:p>
        </p:txBody>
      </p:sp>
      <p:sp>
        <p:nvSpPr>
          <p:cNvPr id="7"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ja-JP" altLang="en-US" dirty="0"/>
              <a:t>第</a:t>
            </a:r>
            <a:r>
              <a:rPr lang="en-US" altLang="ja-JP" dirty="0"/>
              <a:t>③</a:t>
            </a:r>
            <a:r>
              <a:rPr lang="ja-JP" altLang="en-US" dirty="0"/>
              <a:t>シーン：栄養（</a:t>
            </a:r>
            <a:r>
              <a:rPr lang="en-US" altLang="ja-JP" dirty="0"/>
              <a:t>15</a:t>
            </a:r>
            <a:r>
              <a:rPr lang="ja-JP" altLang="en-US" dirty="0"/>
              <a:t>分）</a:t>
            </a:r>
          </a:p>
        </p:txBody>
      </p:sp>
    </p:spTree>
    <p:extLst>
      <p:ext uri="{BB962C8B-B14F-4D97-AF65-F5344CB8AC3E}">
        <p14:creationId xmlns:p14="http://schemas.microsoft.com/office/powerpoint/2010/main" val="3606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7804" y="1619475"/>
            <a:ext cx="7109639" cy="3570209"/>
          </a:xfrm>
          <a:prstGeom prst="rect">
            <a:avLst/>
          </a:prstGeom>
        </p:spPr>
        <p:txBody>
          <a:bodyPr wrap="none">
            <a:spAutoFit/>
          </a:bodyPr>
          <a:lstStyle/>
          <a:p>
            <a:r>
              <a:rPr kumimoji="1" lang="ja-JP" altLang="en-US" dirty="0"/>
              <a:t>ついにあなたの花が開花する時がやって来ました。</a:t>
            </a:r>
          </a:p>
          <a:p>
            <a:r>
              <a:rPr kumimoji="1" lang="ja-JP" altLang="en-US" dirty="0"/>
              <a:t>あなたの芽は沢山の栄養を得て、とても充実した最高の状態です。</a:t>
            </a:r>
          </a:p>
          <a:p>
            <a:endParaRPr kumimoji="1" lang="en-US" altLang="ja-JP" dirty="0"/>
          </a:p>
          <a:p>
            <a:r>
              <a:rPr kumimoji="1" lang="ja-JP" altLang="en-US" dirty="0"/>
              <a:t>＜</a:t>
            </a:r>
            <a:r>
              <a:rPr kumimoji="1" lang="en-US" altLang="ja-JP" dirty="0"/>
              <a:t>4</a:t>
            </a:r>
            <a:r>
              <a:rPr kumimoji="1" lang="ja-JP" altLang="en-US" dirty="0"/>
              <a:t>つ目の質問です＞</a:t>
            </a:r>
          </a:p>
          <a:p>
            <a:r>
              <a:rPr kumimoji="1" lang="ja-JP" altLang="en-US" sz="3200" dirty="0"/>
              <a:t>人生において、あなたはどんな花を</a:t>
            </a:r>
            <a:endParaRPr kumimoji="1" lang="en-US" altLang="ja-JP" sz="3200" dirty="0"/>
          </a:p>
          <a:p>
            <a:r>
              <a:rPr kumimoji="1" lang="ja-JP" altLang="en-US" sz="3200" dirty="0"/>
              <a:t>咲かせたいですか？</a:t>
            </a:r>
            <a:endParaRPr kumimoji="1" lang="en-US" altLang="ja-JP" sz="3200" dirty="0"/>
          </a:p>
          <a:p>
            <a:endParaRPr kumimoji="1" lang="en-US" altLang="ja-JP" dirty="0"/>
          </a:p>
          <a:p>
            <a:r>
              <a:rPr kumimoji="1" lang="ja-JP" altLang="en-US" dirty="0"/>
              <a:t>花は理想のシーンです。</a:t>
            </a:r>
            <a:br>
              <a:rPr kumimoji="1" lang="en-US" altLang="ja-JP" dirty="0"/>
            </a:br>
            <a:r>
              <a:rPr kumimoji="1" lang="ja-JP" altLang="en-US" dirty="0"/>
              <a:t>夢であり、目標やゴールでもあります。</a:t>
            </a:r>
          </a:p>
          <a:p>
            <a:r>
              <a:rPr kumimoji="1" lang="ja-JP" altLang="en-US" dirty="0"/>
              <a:t>ゆっくりと目を閉じ、</a:t>
            </a:r>
          </a:p>
          <a:p>
            <a:r>
              <a:rPr kumimoji="1" lang="ja-JP" altLang="en-US" dirty="0"/>
              <a:t>あなたにとって最高の状態をイメージしてみましょう。</a:t>
            </a:r>
          </a:p>
        </p:txBody>
      </p:sp>
      <p:sp>
        <p:nvSpPr>
          <p:cNvPr id="7"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ja-JP" altLang="en-US" dirty="0"/>
              <a:t>第</a:t>
            </a:r>
            <a:r>
              <a:rPr lang="en-US" altLang="ja-JP" dirty="0"/>
              <a:t>④</a:t>
            </a:r>
            <a:r>
              <a:rPr lang="ja-JP" altLang="en-US" dirty="0"/>
              <a:t>シーン：花（</a:t>
            </a:r>
            <a:r>
              <a:rPr lang="en-US" altLang="ja-JP" dirty="0"/>
              <a:t>15</a:t>
            </a:r>
            <a:r>
              <a:rPr lang="ja-JP" altLang="en-US" dirty="0"/>
              <a:t>分）</a:t>
            </a:r>
          </a:p>
        </p:txBody>
      </p:sp>
    </p:spTree>
    <p:extLst>
      <p:ext uri="{BB962C8B-B14F-4D97-AF65-F5344CB8AC3E}">
        <p14:creationId xmlns:p14="http://schemas.microsoft.com/office/powerpoint/2010/main" val="3606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7804" y="1619475"/>
            <a:ext cx="6647974" cy="4124207"/>
          </a:xfrm>
          <a:prstGeom prst="rect">
            <a:avLst/>
          </a:prstGeom>
        </p:spPr>
        <p:txBody>
          <a:bodyPr wrap="none">
            <a:spAutoFit/>
          </a:bodyPr>
          <a:lstStyle/>
          <a:p>
            <a:r>
              <a:rPr kumimoji="1" lang="ja-JP" altLang="en-US" dirty="0"/>
              <a:t>花は実になり、やがて新しいタネが生まれます。</a:t>
            </a:r>
          </a:p>
          <a:p>
            <a:endParaRPr kumimoji="1" lang="en-US" altLang="ja-JP" dirty="0"/>
          </a:p>
          <a:p>
            <a:r>
              <a:rPr kumimoji="1" lang="ja-JP" altLang="en-US" dirty="0"/>
              <a:t>＜最後の質問です＞</a:t>
            </a:r>
          </a:p>
          <a:p>
            <a:r>
              <a:rPr kumimoji="1" lang="ja-JP" altLang="en-US" sz="3200" dirty="0"/>
              <a:t>未来に向けてあなたは、</a:t>
            </a:r>
            <a:endParaRPr kumimoji="1" lang="en-US" altLang="ja-JP" sz="3200" dirty="0"/>
          </a:p>
          <a:p>
            <a:r>
              <a:rPr kumimoji="1" lang="ja-JP" altLang="en-US" sz="3200" dirty="0"/>
              <a:t>どんなタネを残したいですか？</a:t>
            </a:r>
          </a:p>
          <a:p>
            <a:endParaRPr kumimoji="1" lang="en-US" altLang="ja-JP" dirty="0"/>
          </a:p>
          <a:p>
            <a:r>
              <a:rPr kumimoji="1" lang="ja-JP" altLang="en-US" dirty="0"/>
              <a:t>未来のタネは次の世代への贈り物です。</a:t>
            </a:r>
            <a:endParaRPr kumimoji="1" lang="en-US" altLang="ja-JP" dirty="0"/>
          </a:p>
          <a:p>
            <a:r>
              <a:rPr kumimoji="1" lang="ja-JP" altLang="en-US" dirty="0"/>
              <a:t>あなたの伝えたい未来のタネをイメージしてみましょう。</a:t>
            </a:r>
            <a:endParaRPr kumimoji="1" lang="en-US" altLang="ja-JP" dirty="0"/>
          </a:p>
          <a:p>
            <a:endParaRPr kumimoji="1" lang="en-US" altLang="ja-JP" dirty="0"/>
          </a:p>
          <a:p>
            <a:r>
              <a:rPr kumimoji="1" lang="en-US" altLang="ja-JP" dirty="0"/>
              <a:t>【</a:t>
            </a:r>
            <a:r>
              <a:rPr kumimoji="1" lang="ja-JP" altLang="en-US" dirty="0"/>
              <a:t>説明</a:t>
            </a:r>
            <a:r>
              <a:rPr kumimoji="1" lang="en-US" altLang="ja-JP" dirty="0"/>
              <a:t>】</a:t>
            </a:r>
          </a:p>
          <a:p>
            <a:r>
              <a:rPr kumimoji="1" lang="ja-JP" altLang="en-US" dirty="0"/>
              <a:t>未来のタネに何を託したのか？どんな思いを込めたのか等、</a:t>
            </a:r>
          </a:p>
          <a:p>
            <a:r>
              <a:rPr kumimoji="1" lang="ja-JP" altLang="en-US" dirty="0"/>
              <a:t>あなたが描いた未来のタネの背景を書き出してみましょう。</a:t>
            </a:r>
          </a:p>
          <a:p>
            <a:endParaRPr kumimoji="1" lang="ja-JP" altLang="en-US" dirty="0"/>
          </a:p>
        </p:txBody>
      </p:sp>
      <p:sp>
        <p:nvSpPr>
          <p:cNvPr id="7"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ja-JP" altLang="en-US" dirty="0"/>
              <a:t>第</a:t>
            </a:r>
            <a:r>
              <a:rPr lang="en-US" altLang="ja-JP" dirty="0"/>
              <a:t>⑤</a:t>
            </a:r>
            <a:r>
              <a:rPr lang="ja-JP" altLang="en-US" dirty="0"/>
              <a:t>シーン：未来のタネ（</a:t>
            </a:r>
            <a:r>
              <a:rPr lang="en-US" altLang="ja-JP" dirty="0"/>
              <a:t>15</a:t>
            </a:r>
            <a:r>
              <a:rPr lang="ja-JP" altLang="en-US" dirty="0"/>
              <a:t>分）</a:t>
            </a:r>
          </a:p>
        </p:txBody>
      </p:sp>
    </p:spTree>
    <p:extLst>
      <p:ext uri="{BB962C8B-B14F-4D97-AF65-F5344CB8AC3E}">
        <p14:creationId xmlns:p14="http://schemas.microsoft.com/office/powerpoint/2010/main" val="3606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7804" y="1619475"/>
            <a:ext cx="6647974" cy="1477328"/>
          </a:xfrm>
          <a:prstGeom prst="rect">
            <a:avLst/>
          </a:prstGeom>
        </p:spPr>
        <p:txBody>
          <a:bodyPr wrap="none">
            <a:spAutoFit/>
          </a:bodyPr>
          <a:lstStyle/>
          <a:p>
            <a:r>
              <a:rPr kumimoji="1" lang="ja-JP" altLang="en-US" dirty="0"/>
              <a:t>一番好きなシーンを</a:t>
            </a:r>
            <a:r>
              <a:rPr kumimoji="1" lang="en-US" altLang="ja-JP" dirty="0"/>
              <a:t>1</a:t>
            </a:r>
            <a:r>
              <a:rPr kumimoji="1" lang="ja-JP" altLang="en-US" dirty="0"/>
              <a:t>つを選んで</a:t>
            </a:r>
            <a:br>
              <a:rPr kumimoji="1" lang="en-US" altLang="ja-JP" dirty="0"/>
            </a:br>
            <a:r>
              <a:rPr kumimoji="1" lang="ja-JP" altLang="en-US" dirty="0"/>
              <a:t>そのページをみんなの前で発表します。</a:t>
            </a:r>
            <a:endParaRPr kumimoji="1" lang="en-US" altLang="ja-JP" dirty="0"/>
          </a:p>
          <a:p>
            <a:endParaRPr kumimoji="1" lang="en-US" altLang="ja-JP" dirty="0"/>
          </a:p>
          <a:p>
            <a:r>
              <a:rPr kumimoji="1" lang="ja-JP" altLang="en-US" dirty="0"/>
              <a:t>なぜそのシーンが好きなのか、理由もつけて発表することで</a:t>
            </a:r>
            <a:br>
              <a:rPr kumimoji="1" lang="en-US" altLang="ja-JP" dirty="0"/>
            </a:br>
            <a:r>
              <a:rPr kumimoji="1" lang="ja-JP" altLang="en-US" dirty="0"/>
              <a:t>思いがより明確に伝わります。</a:t>
            </a:r>
            <a:endParaRPr kumimoji="1" lang="en-US" altLang="ja-JP" dirty="0"/>
          </a:p>
        </p:txBody>
      </p:sp>
      <p:sp>
        <p:nvSpPr>
          <p:cNvPr id="7"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ja-JP" altLang="en-US" dirty="0"/>
              <a:t>発表</a:t>
            </a:r>
          </a:p>
        </p:txBody>
      </p:sp>
    </p:spTree>
    <p:extLst>
      <p:ext uri="{BB962C8B-B14F-4D97-AF65-F5344CB8AC3E}">
        <p14:creationId xmlns:p14="http://schemas.microsoft.com/office/powerpoint/2010/main" val="42782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7804" y="1619475"/>
            <a:ext cx="8032968" cy="4247317"/>
          </a:xfrm>
          <a:prstGeom prst="rect">
            <a:avLst/>
          </a:prstGeom>
        </p:spPr>
        <p:txBody>
          <a:bodyPr wrap="none">
            <a:spAutoFit/>
          </a:bodyPr>
          <a:lstStyle/>
          <a:p>
            <a:r>
              <a:rPr kumimoji="1" lang="ja-JP" altLang="en-US" dirty="0"/>
              <a:t>自分を知ることは、</a:t>
            </a:r>
            <a:endParaRPr kumimoji="1" lang="en-US" altLang="ja-JP" dirty="0"/>
          </a:p>
          <a:p>
            <a:r>
              <a:rPr kumimoji="1" lang="ja-JP" altLang="en-US" dirty="0"/>
              <a:t>ソクラテスの時代から一番大切であると言われています。</a:t>
            </a:r>
            <a:endParaRPr kumimoji="1" lang="en-US" altLang="ja-JP" dirty="0"/>
          </a:p>
          <a:p>
            <a:endParaRPr kumimoji="1" lang="en-US" altLang="ja-JP" dirty="0"/>
          </a:p>
          <a:p>
            <a:r>
              <a:rPr kumimoji="1" lang="ja-JP" altLang="en-US" dirty="0"/>
              <a:t>なぜなら、自分はどうしたいのか、どう行動すべきか、何を優先すべきかを</a:t>
            </a:r>
            <a:endParaRPr kumimoji="1" lang="en-US" altLang="ja-JP" dirty="0"/>
          </a:p>
          <a:p>
            <a:r>
              <a:rPr kumimoji="1" lang="ja-JP" altLang="en-US" dirty="0"/>
              <a:t>明らかにすれば、未来の道がクリアになるからです。希望も湧いてきます。</a:t>
            </a:r>
            <a:endParaRPr kumimoji="1" lang="en-US" altLang="ja-JP" dirty="0"/>
          </a:p>
          <a:p>
            <a:endParaRPr kumimoji="1" lang="en-US" altLang="ja-JP" dirty="0"/>
          </a:p>
          <a:p>
            <a:r>
              <a:rPr kumimoji="1" lang="ja-JP" altLang="en-US" dirty="0"/>
              <a:t>同時に自分を知ってもらうこともとても大切です。</a:t>
            </a:r>
            <a:endParaRPr kumimoji="1" lang="en-US" altLang="ja-JP" dirty="0"/>
          </a:p>
          <a:p>
            <a:r>
              <a:rPr kumimoji="1" lang="ja-JP" altLang="en-US" dirty="0"/>
              <a:t>分かり合うための第一歩になります。</a:t>
            </a:r>
            <a:endParaRPr kumimoji="1" lang="en-US" altLang="ja-JP" dirty="0"/>
          </a:p>
          <a:p>
            <a:endParaRPr kumimoji="1" lang="en-US" altLang="ja-JP" dirty="0"/>
          </a:p>
          <a:p>
            <a:r>
              <a:rPr kumimoji="1" lang="ja-JP" altLang="en-US" dirty="0"/>
              <a:t>他の人からもらった感想は、あなた自身へのエールです。</a:t>
            </a:r>
            <a:endParaRPr kumimoji="1" lang="en-US" altLang="ja-JP" dirty="0"/>
          </a:p>
          <a:p>
            <a:r>
              <a:rPr kumimoji="1" lang="ja-JP" altLang="en-US" dirty="0"/>
              <a:t>これから先、どんなことが起ころうと、</a:t>
            </a:r>
            <a:endParaRPr kumimoji="1" lang="en-US" altLang="ja-JP" dirty="0"/>
          </a:p>
          <a:p>
            <a:r>
              <a:rPr kumimoji="1" lang="ja-JP" altLang="en-US" dirty="0"/>
              <a:t>花とエールがあればきっと大丈夫ですね。</a:t>
            </a:r>
            <a:endParaRPr kumimoji="1" lang="en-US" altLang="ja-JP" dirty="0"/>
          </a:p>
          <a:p>
            <a:endParaRPr kumimoji="1" lang="en-US" altLang="ja-JP" dirty="0"/>
          </a:p>
          <a:p>
            <a:r>
              <a:rPr kumimoji="1" lang="ja-JP" altLang="en-US" dirty="0"/>
              <a:t>今日は自分を描く絵本が完成しました。</a:t>
            </a:r>
            <a:endParaRPr kumimoji="1" lang="en-US" altLang="ja-JP" dirty="0"/>
          </a:p>
          <a:p>
            <a:r>
              <a:rPr kumimoji="1" lang="ja-JP" altLang="en-US" dirty="0"/>
              <a:t>ぜひ、描いた花を目指して、歩いて行ってください。</a:t>
            </a:r>
            <a:endParaRPr kumimoji="1" lang="en-US" altLang="ja-JP" dirty="0"/>
          </a:p>
        </p:txBody>
      </p:sp>
      <p:sp>
        <p:nvSpPr>
          <p:cNvPr id="5"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ja-JP" altLang="en-US" dirty="0"/>
              <a:t>最後に</a:t>
            </a:r>
          </a:p>
        </p:txBody>
      </p:sp>
    </p:spTree>
    <p:extLst>
      <p:ext uri="{BB962C8B-B14F-4D97-AF65-F5344CB8AC3E}">
        <p14:creationId xmlns:p14="http://schemas.microsoft.com/office/powerpoint/2010/main" val="39771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403648" y="1508834"/>
            <a:ext cx="6126124" cy="2247058"/>
          </a:xfrm>
          <a:prstGeom prst="rect">
            <a:avLst/>
          </a:prstGeom>
          <a:solidFill>
            <a:schemeClr val="bg1"/>
          </a:solidFill>
          <a:ln w="73025" cmpd="thickThin">
            <a:solidFill>
              <a:schemeClr val="tx1"/>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865586" y="3068960"/>
            <a:ext cx="4981595" cy="553998"/>
          </a:xfrm>
          <a:prstGeom prst="rect">
            <a:avLst/>
          </a:prstGeom>
        </p:spPr>
        <p:txBody>
          <a:bodyPr wrap="square">
            <a:spAutoFit/>
          </a:bodyPr>
          <a:lstStyle/>
          <a:p>
            <a:pPr algn="ctr"/>
            <a:r>
              <a:rPr lang="ja-JP" altLang="en-US" sz="3000" b="1" kern="1200" dirty="0"/>
              <a:t>「じっとみて。」絵本制作</a:t>
            </a:r>
          </a:p>
        </p:txBody>
      </p:sp>
      <p:sp>
        <p:nvSpPr>
          <p:cNvPr id="4" name="正方形/長方形 3"/>
          <p:cNvSpPr/>
          <p:nvPr/>
        </p:nvSpPr>
        <p:spPr>
          <a:xfrm>
            <a:off x="2762576" y="1636682"/>
            <a:ext cx="3557585" cy="461665"/>
          </a:xfrm>
          <a:prstGeom prst="rect">
            <a:avLst/>
          </a:prstGeom>
        </p:spPr>
        <p:txBody>
          <a:bodyPr wrap="none">
            <a:spAutoFit/>
          </a:bodyPr>
          <a:lstStyle/>
          <a:p>
            <a:pPr algn="ctr"/>
            <a:r>
              <a:rPr lang="en-US" altLang="ja-JP" sz="2400" b="1" kern="1200" dirty="0"/>
              <a:t>Building My </a:t>
            </a:r>
            <a:r>
              <a:rPr lang="en-US" altLang="ja-JP" sz="2400" b="1" kern="1200" dirty="0">
                <a:solidFill>
                  <a:srgbClr val="FF0000"/>
                </a:solidFill>
              </a:rPr>
              <a:t>Best</a:t>
            </a:r>
            <a:r>
              <a:rPr lang="en-US" altLang="ja-JP" sz="2400" b="1" kern="1200" dirty="0"/>
              <a:t> Vision</a:t>
            </a:r>
            <a:endParaRPr lang="ja-JP" altLang="en-US" sz="2400" b="1" kern="1200" dirty="0"/>
          </a:p>
        </p:txBody>
      </p:sp>
      <p:sp>
        <p:nvSpPr>
          <p:cNvPr id="5" name="角丸四角形 4"/>
          <p:cNvSpPr/>
          <p:nvPr/>
        </p:nvSpPr>
        <p:spPr>
          <a:xfrm>
            <a:off x="1403648" y="903997"/>
            <a:ext cx="6126124" cy="484284"/>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rPr>
              <a:t>未来の視界を良好にするために</a:t>
            </a:r>
            <a:endParaRPr kumimoji="1" lang="ja-JP" altLang="en-US" sz="2400" b="1" dirty="0"/>
          </a:p>
        </p:txBody>
      </p:sp>
      <p:pic>
        <p:nvPicPr>
          <p:cNvPr id="10" name="図 9"/>
          <p:cNvPicPr>
            <a:picLocks noChangeAspect="1"/>
          </p:cNvPicPr>
          <p:nvPr/>
        </p:nvPicPr>
        <p:blipFill>
          <a:blip r:embed="rId3"/>
          <a:stretch>
            <a:fillRect/>
          </a:stretch>
        </p:blipFill>
        <p:spPr>
          <a:xfrm>
            <a:off x="1784852" y="2195042"/>
            <a:ext cx="5461814" cy="742383"/>
          </a:xfrm>
          <a:prstGeom prst="rect">
            <a:avLst/>
          </a:prstGeom>
        </p:spPr>
      </p:pic>
      <p:sp>
        <p:nvSpPr>
          <p:cNvPr id="9" name="正方形/長方形 8"/>
          <p:cNvSpPr/>
          <p:nvPr/>
        </p:nvSpPr>
        <p:spPr>
          <a:xfrm>
            <a:off x="0" y="4221088"/>
            <a:ext cx="9144000" cy="5703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rPr>
              <a:t>本日は、ありがとうございました！</a:t>
            </a:r>
            <a:endParaRPr lang="en-US" altLang="ja-JP" sz="2400" b="1" dirty="0">
              <a:solidFill>
                <a:schemeClr val="bg1"/>
              </a:solidFill>
            </a:endParaRPr>
          </a:p>
        </p:txBody>
      </p:sp>
    </p:spTree>
    <p:extLst>
      <p:ext uri="{BB962C8B-B14F-4D97-AF65-F5344CB8AC3E}">
        <p14:creationId xmlns:p14="http://schemas.microsoft.com/office/powerpoint/2010/main" val="157659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360000"/>
          <a:lstStyle/>
          <a:p>
            <a:r>
              <a:rPr lang="en-US" altLang="ja-JP" dirty="0"/>
              <a:t>【</a:t>
            </a:r>
            <a:r>
              <a:rPr lang="ja-JP" altLang="en-US" dirty="0"/>
              <a:t>絵本制作</a:t>
            </a:r>
            <a:r>
              <a:rPr lang="en-US" altLang="ja-JP" dirty="0"/>
              <a:t>】</a:t>
            </a:r>
            <a:r>
              <a:rPr lang="ja-JP" altLang="en-US" dirty="0"/>
              <a:t>ストーリーは全</a:t>
            </a:r>
            <a:r>
              <a:rPr lang="en-US" altLang="ja-JP" dirty="0"/>
              <a:t>5</a:t>
            </a:r>
            <a:r>
              <a:rPr kumimoji="1" lang="ja-JP" altLang="en-US" dirty="0"/>
              <a:t>シーン</a:t>
            </a:r>
          </a:p>
        </p:txBody>
      </p:sp>
      <p:sp>
        <p:nvSpPr>
          <p:cNvPr id="7" name="コンテンツ プレースホルダー 2"/>
          <p:cNvSpPr txBox="1">
            <a:spLocks/>
          </p:cNvSpPr>
          <p:nvPr/>
        </p:nvSpPr>
        <p:spPr>
          <a:xfrm>
            <a:off x="90711" y="4531829"/>
            <a:ext cx="9144000" cy="760333"/>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gn="ctr">
              <a:lnSpc>
                <a:spcPct val="120000"/>
              </a:lnSpc>
              <a:buNone/>
            </a:pPr>
            <a:r>
              <a:rPr lang="en-US" altLang="ja-JP" sz="3000" b="1" dirty="0">
                <a:solidFill>
                  <a:schemeClr val="tx1">
                    <a:lumMod val="95000"/>
                    <a:lumOff val="5000"/>
                  </a:schemeClr>
                </a:solidFill>
              </a:rPr>
              <a:t>①</a:t>
            </a:r>
            <a:r>
              <a:rPr lang="ja-JP" altLang="en-US" sz="3000" b="1" dirty="0">
                <a:solidFill>
                  <a:schemeClr val="tx1">
                    <a:lumMod val="95000"/>
                    <a:lumOff val="5000"/>
                  </a:schemeClr>
                </a:solidFill>
              </a:rPr>
              <a:t>タネ</a:t>
            </a:r>
            <a:r>
              <a:rPr lang="en-US" altLang="ja-JP" sz="3000" b="1" dirty="0">
                <a:solidFill>
                  <a:schemeClr val="tx1">
                    <a:lumMod val="95000"/>
                    <a:lumOff val="5000"/>
                  </a:schemeClr>
                </a:solidFill>
              </a:rPr>
              <a:t> →②</a:t>
            </a:r>
            <a:r>
              <a:rPr lang="ja-JP" altLang="en-US" sz="3000" b="1" dirty="0">
                <a:solidFill>
                  <a:schemeClr val="tx1">
                    <a:lumMod val="95000"/>
                    <a:lumOff val="5000"/>
                  </a:schemeClr>
                </a:solidFill>
              </a:rPr>
              <a:t>芽</a:t>
            </a:r>
            <a:r>
              <a:rPr lang="en-US" altLang="ja-JP" sz="3000" b="1" dirty="0">
                <a:solidFill>
                  <a:schemeClr val="tx1">
                    <a:lumMod val="95000"/>
                    <a:lumOff val="5000"/>
                  </a:schemeClr>
                </a:solidFill>
              </a:rPr>
              <a:t> →③</a:t>
            </a:r>
            <a:r>
              <a:rPr lang="ja-JP" altLang="en-US" sz="3000" b="1" dirty="0">
                <a:solidFill>
                  <a:schemeClr val="tx1">
                    <a:lumMod val="95000"/>
                    <a:lumOff val="5000"/>
                  </a:schemeClr>
                </a:solidFill>
              </a:rPr>
              <a:t>栄養</a:t>
            </a:r>
            <a:r>
              <a:rPr lang="en-US" altLang="ja-JP" sz="3000" b="1" dirty="0">
                <a:solidFill>
                  <a:schemeClr val="tx1">
                    <a:lumMod val="95000"/>
                    <a:lumOff val="5000"/>
                  </a:schemeClr>
                </a:solidFill>
              </a:rPr>
              <a:t> →④</a:t>
            </a:r>
            <a:r>
              <a:rPr lang="ja-JP" altLang="en-US" sz="3000" b="1" dirty="0">
                <a:solidFill>
                  <a:schemeClr val="tx1">
                    <a:lumMod val="95000"/>
                    <a:lumOff val="5000"/>
                  </a:schemeClr>
                </a:solidFill>
              </a:rPr>
              <a:t>花</a:t>
            </a:r>
            <a:r>
              <a:rPr lang="en-US" altLang="ja-JP" sz="3000" b="1" dirty="0">
                <a:solidFill>
                  <a:schemeClr val="tx1">
                    <a:lumMod val="95000"/>
                    <a:lumOff val="5000"/>
                  </a:schemeClr>
                </a:solidFill>
              </a:rPr>
              <a:t> →⑤</a:t>
            </a:r>
            <a:r>
              <a:rPr lang="ja-JP" altLang="en-US" sz="3000" b="1" dirty="0">
                <a:solidFill>
                  <a:schemeClr val="tx1">
                    <a:lumMod val="95000"/>
                    <a:lumOff val="5000"/>
                  </a:schemeClr>
                </a:solidFill>
              </a:rPr>
              <a:t>未来のタネ</a:t>
            </a:r>
            <a:endParaRPr lang="ja-JP" altLang="en-US" sz="3000" dirty="0">
              <a:solidFill>
                <a:schemeClr val="tx1">
                  <a:lumMod val="95000"/>
                  <a:lumOff val="5000"/>
                </a:schemeClr>
              </a:solidFill>
            </a:endParaRPr>
          </a:p>
        </p:txBody>
      </p:sp>
      <p:pic>
        <p:nvPicPr>
          <p:cNvPr id="8" name="図 7"/>
          <p:cNvPicPr>
            <a:picLocks noChangeAspect="1"/>
          </p:cNvPicPr>
          <p:nvPr/>
        </p:nvPicPr>
        <p:blipFill>
          <a:blip r:embed="rId3"/>
          <a:stretch>
            <a:fillRect/>
          </a:stretch>
        </p:blipFill>
        <p:spPr>
          <a:xfrm>
            <a:off x="845299" y="1071089"/>
            <a:ext cx="7615015" cy="3460740"/>
          </a:xfrm>
          <a:prstGeom prst="rect">
            <a:avLst/>
          </a:prstGeom>
        </p:spPr>
      </p:pic>
      <p:sp>
        <p:nvSpPr>
          <p:cNvPr id="12" name="角丸四角形 11"/>
          <p:cNvSpPr/>
          <p:nvPr/>
        </p:nvSpPr>
        <p:spPr>
          <a:xfrm>
            <a:off x="467544" y="5373216"/>
            <a:ext cx="8285612" cy="109489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altLang="ja-JP" sz="3200" b="1" dirty="0">
                <a:solidFill>
                  <a:schemeClr val="bg1">
                    <a:lumMod val="95000"/>
                  </a:schemeClr>
                </a:solidFill>
              </a:rPr>
              <a:t>5</a:t>
            </a:r>
            <a:r>
              <a:rPr lang="ja-JP" altLang="en-US" sz="3200" b="1" dirty="0">
                <a:solidFill>
                  <a:schemeClr val="bg1">
                    <a:lumMod val="95000"/>
                  </a:schemeClr>
                </a:solidFill>
              </a:rPr>
              <a:t>つのモチーフに</a:t>
            </a:r>
            <a:r>
              <a:rPr lang="ja-JP" altLang="en-US" sz="6000" b="1" dirty="0">
                <a:solidFill>
                  <a:schemeClr val="bg1">
                    <a:lumMod val="95000"/>
                  </a:schemeClr>
                </a:solidFill>
              </a:rPr>
              <a:t>自己投影</a:t>
            </a:r>
            <a:r>
              <a:rPr lang="ja-JP" altLang="en-US" sz="3200" b="1" dirty="0">
                <a:solidFill>
                  <a:schemeClr val="bg1">
                    <a:lumMod val="95000"/>
                  </a:schemeClr>
                </a:solidFill>
              </a:rPr>
              <a:t>します。</a:t>
            </a:r>
            <a:endParaRPr lang="en-US" altLang="ja-JP" sz="3200" b="1" dirty="0">
              <a:solidFill>
                <a:schemeClr val="bg1">
                  <a:lumMod val="95000"/>
                </a:schemeClr>
              </a:solidFill>
            </a:endParaRPr>
          </a:p>
        </p:txBody>
      </p:sp>
      <p:sp>
        <p:nvSpPr>
          <p:cNvPr id="9" name="コンテンツ プレースホルダー 2"/>
          <p:cNvSpPr txBox="1">
            <a:spLocks/>
          </p:cNvSpPr>
          <p:nvPr/>
        </p:nvSpPr>
        <p:spPr>
          <a:xfrm>
            <a:off x="581737" y="1266399"/>
            <a:ext cx="7787866" cy="695157"/>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nSpc>
                <a:spcPct val="120000"/>
              </a:lnSpc>
              <a:buNone/>
            </a:pPr>
            <a:r>
              <a:rPr lang="ja-JP" altLang="en-US" sz="2400" dirty="0"/>
              <a:t>「じっとみて。」を一人一冊作成します。</a:t>
            </a:r>
            <a:endParaRPr lang="en-US" altLang="ja-JP" sz="2400" dirty="0"/>
          </a:p>
        </p:txBody>
      </p:sp>
    </p:spTree>
    <p:extLst>
      <p:ext uri="{BB962C8B-B14F-4D97-AF65-F5344CB8AC3E}">
        <p14:creationId xmlns:p14="http://schemas.microsoft.com/office/powerpoint/2010/main" val="307417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360000">
            <a:normAutofit/>
          </a:bodyPr>
          <a:lstStyle/>
          <a:p>
            <a:r>
              <a:rPr kumimoji="1" lang="ja-JP" altLang="en-US" dirty="0"/>
              <a:t>なぜ絵本制作なのか？</a:t>
            </a:r>
          </a:p>
        </p:txBody>
      </p:sp>
      <p:sp>
        <p:nvSpPr>
          <p:cNvPr id="5" name="コンテンツ プレースホルダー 2"/>
          <p:cNvSpPr txBox="1">
            <a:spLocks/>
          </p:cNvSpPr>
          <p:nvPr/>
        </p:nvSpPr>
        <p:spPr>
          <a:xfrm>
            <a:off x="672448" y="1332670"/>
            <a:ext cx="7787866" cy="695157"/>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nSpc>
                <a:spcPct val="120000"/>
              </a:lnSpc>
              <a:buNone/>
            </a:pPr>
            <a:r>
              <a:rPr lang="en-US" altLang="ja-JP" sz="2400" dirty="0"/>
              <a:t>3</a:t>
            </a:r>
            <a:r>
              <a:rPr lang="ja-JP" altLang="en-US" sz="2400" dirty="0"/>
              <a:t>つの理由</a:t>
            </a:r>
            <a:endParaRPr lang="en-US" altLang="ja-JP" sz="2400" dirty="0"/>
          </a:p>
        </p:txBody>
      </p:sp>
      <p:sp>
        <p:nvSpPr>
          <p:cNvPr id="7" name="コンテンツ プレースホルダー 2"/>
          <p:cNvSpPr txBox="1">
            <a:spLocks/>
          </p:cNvSpPr>
          <p:nvPr/>
        </p:nvSpPr>
        <p:spPr>
          <a:xfrm>
            <a:off x="672447" y="1901950"/>
            <a:ext cx="8229601" cy="1249470"/>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nSpc>
                <a:spcPct val="120000"/>
              </a:lnSpc>
              <a:buNone/>
            </a:pPr>
            <a:r>
              <a:rPr lang="en-US" altLang="ja-JP" sz="4000" b="1" dirty="0">
                <a:solidFill>
                  <a:schemeClr val="accent1">
                    <a:lumMod val="50000"/>
                  </a:schemeClr>
                </a:solidFill>
              </a:rPr>
              <a:t>①</a:t>
            </a:r>
            <a:r>
              <a:rPr lang="ja-JP" altLang="en-US" sz="4000" b="1" dirty="0">
                <a:solidFill>
                  <a:schemeClr val="accent1">
                    <a:lumMod val="50000"/>
                  </a:schemeClr>
                </a:solidFill>
              </a:rPr>
              <a:t>絵を描く</a:t>
            </a:r>
            <a:br>
              <a:rPr lang="en-US" altLang="ja-JP" sz="6000" b="1" dirty="0">
                <a:solidFill>
                  <a:schemeClr val="accent1">
                    <a:lumMod val="50000"/>
                  </a:schemeClr>
                </a:solidFill>
              </a:rPr>
            </a:br>
            <a:r>
              <a:rPr lang="ja-JP" altLang="en-US" dirty="0"/>
              <a:t>イマジネーションを</a:t>
            </a:r>
            <a:r>
              <a:rPr lang="ja-JP" altLang="en-US"/>
              <a:t>引き出します。思考の「枠」や「制限」を打ち破ってくれます。</a:t>
            </a:r>
          </a:p>
          <a:p>
            <a:pPr marL="0" indent="0">
              <a:lnSpc>
                <a:spcPct val="120000"/>
              </a:lnSpc>
              <a:buNone/>
            </a:pPr>
            <a:endParaRPr lang="ja-JP" altLang="en-US" dirty="0"/>
          </a:p>
        </p:txBody>
      </p:sp>
      <p:sp>
        <p:nvSpPr>
          <p:cNvPr id="9" name="コンテンツ プレースホルダー 2"/>
          <p:cNvSpPr txBox="1">
            <a:spLocks/>
          </p:cNvSpPr>
          <p:nvPr/>
        </p:nvSpPr>
        <p:spPr>
          <a:xfrm>
            <a:off x="672448" y="3580703"/>
            <a:ext cx="8229601" cy="1249470"/>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nSpc>
                <a:spcPct val="120000"/>
              </a:lnSpc>
              <a:buNone/>
            </a:pPr>
            <a:r>
              <a:rPr lang="en-US" altLang="ja-JP" sz="4000" b="1" dirty="0">
                <a:solidFill>
                  <a:srgbClr val="51640B"/>
                </a:solidFill>
              </a:rPr>
              <a:t>②</a:t>
            </a:r>
            <a:r>
              <a:rPr lang="ja-JP" altLang="en-US" sz="4000" b="1" dirty="0">
                <a:solidFill>
                  <a:srgbClr val="51640B"/>
                </a:solidFill>
              </a:rPr>
              <a:t>ストーリーを編む</a:t>
            </a:r>
            <a:br>
              <a:rPr lang="en-US" altLang="ja-JP" sz="4000" b="1" dirty="0">
                <a:solidFill>
                  <a:srgbClr val="51640B"/>
                </a:solidFill>
              </a:rPr>
            </a:br>
            <a:r>
              <a:rPr lang="ja-JP" altLang="en-US" dirty="0"/>
              <a:t>過去から未来まで自分自身を俯瞰できます。</a:t>
            </a:r>
          </a:p>
        </p:txBody>
      </p:sp>
      <p:sp>
        <p:nvSpPr>
          <p:cNvPr id="10" name="コンテンツ プレースホルダー 2"/>
          <p:cNvSpPr txBox="1">
            <a:spLocks/>
          </p:cNvSpPr>
          <p:nvPr/>
        </p:nvSpPr>
        <p:spPr>
          <a:xfrm>
            <a:off x="672448" y="5055785"/>
            <a:ext cx="8229601" cy="1249470"/>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nSpc>
                <a:spcPct val="120000"/>
              </a:lnSpc>
              <a:buNone/>
            </a:pPr>
            <a:r>
              <a:rPr lang="en-US" altLang="ja-JP" sz="4000" b="1" dirty="0">
                <a:solidFill>
                  <a:srgbClr val="51640B"/>
                </a:solidFill>
              </a:rPr>
              <a:t>③</a:t>
            </a:r>
            <a:r>
              <a:rPr lang="ja-JP" altLang="en-US" sz="4000" b="1" dirty="0">
                <a:solidFill>
                  <a:srgbClr val="51640B"/>
                </a:solidFill>
              </a:rPr>
              <a:t>植物に投影する</a:t>
            </a:r>
            <a:br>
              <a:rPr lang="en-US" altLang="ja-JP" sz="4000" b="1" dirty="0">
                <a:solidFill>
                  <a:srgbClr val="51640B"/>
                </a:solidFill>
              </a:rPr>
            </a:br>
            <a:r>
              <a:rPr lang="ja-JP" altLang="en-US" dirty="0"/>
              <a:t>植物は人生のメタファーです。イメージを引き出す触媒になります。</a:t>
            </a:r>
          </a:p>
        </p:txBody>
      </p:sp>
    </p:spTree>
    <p:extLst>
      <p:ext uri="{BB962C8B-B14F-4D97-AF65-F5344CB8AC3E}">
        <p14:creationId xmlns:p14="http://schemas.microsoft.com/office/powerpoint/2010/main" val="16380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360000">
            <a:normAutofit/>
          </a:bodyPr>
          <a:lstStyle/>
          <a:p>
            <a:r>
              <a:rPr kumimoji="1" lang="ja-JP" altLang="en-US"/>
              <a:t>思いのカタチ</a:t>
            </a:r>
            <a:endParaRPr kumimoji="1" lang="ja-JP" altLang="en-US" dirty="0"/>
          </a:p>
        </p:txBody>
      </p:sp>
      <p:sp>
        <p:nvSpPr>
          <p:cNvPr id="5" name="コンテンツ プレースホルダー 2"/>
          <p:cNvSpPr txBox="1">
            <a:spLocks/>
          </p:cNvSpPr>
          <p:nvPr/>
        </p:nvSpPr>
        <p:spPr>
          <a:xfrm>
            <a:off x="672448" y="1510695"/>
            <a:ext cx="7787866" cy="695157"/>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buNone/>
            </a:pPr>
            <a:r>
              <a:rPr lang="ja-JP" altLang="en-US"/>
              <a:t>たとえば、円。それぞれどんな感じがしますか？</a:t>
            </a:r>
          </a:p>
        </p:txBody>
      </p:sp>
      <p:pic>
        <p:nvPicPr>
          <p:cNvPr id="3" name="図 2">
            <a:extLst>
              <a:ext uri="{FF2B5EF4-FFF2-40B4-BE49-F238E27FC236}">
                <a16:creationId xmlns:a16="http://schemas.microsoft.com/office/drawing/2014/main" id="{6ECDB688-7759-284C-8B4B-2DC4301B1688}"/>
              </a:ext>
            </a:extLst>
          </p:cNvPr>
          <p:cNvPicPr>
            <a:picLocks noChangeAspect="1"/>
          </p:cNvPicPr>
          <p:nvPr/>
        </p:nvPicPr>
        <p:blipFill>
          <a:blip r:embed="rId3"/>
          <a:stretch>
            <a:fillRect/>
          </a:stretch>
        </p:blipFill>
        <p:spPr>
          <a:xfrm>
            <a:off x="279175" y="2701815"/>
            <a:ext cx="8585650" cy="1672213"/>
          </a:xfrm>
          <a:prstGeom prst="rect">
            <a:avLst/>
          </a:prstGeom>
        </p:spPr>
      </p:pic>
      <p:sp>
        <p:nvSpPr>
          <p:cNvPr id="4" name="正方形/長方形 3">
            <a:extLst>
              <a:ext uri="{FF2B5EF4-FFF2-40B4-BE49-F238E27FC236}">
                <a16:creationId xmlns:a16="http://schemas.microsoft.com/office/drawing/2014/main" id="{61159714-9C20-8D4D-A7A5-0BDB70C715DF}"/>
              </a:ext>
            </a:extLst>
          </p:cNvPr>
          <p:cNvSpPr/>
          <p:nvPr/>
        </p:nvSpPr>
        <p:spPr>
          <a:xfrm>
            <a:off x="530028" y="5048016"/>
            <a:ext cx="5449986" cy="1477328"/>
          </a:xfrm>
          <a:prstGeom prst="rect">
            <a:avLst/>
          </a:prstGeom>
        </p:spPr>
        <p:txBody>
          <a:bodyPr wrap="square">
            <a:spAutoFit/>
          </a:bodyPr>
          <a:lstStyle/>
          <a:p>
            <a:r>
              <a:rPr lang="ja-JP" altLang="en-US">
                <a:solidFill>
                  <a:srgbClr val="000000"/>
                </a:solidFill>
                <a:latin typeface="Hiragino Maru Gothic ProN" panose="020F0400000000000000" pitchFamily="34" charset="-128"/>
                <a:ea typeface="Hiragino Maru Gothic ProN" panose="020F0400000000000000" pitchFamily="34" charset="-128"/>
              </a:rPr>
              <a:t>同じ円でも、思考の違いが</a:t>
            </a:r>
            <a:br>
              <a:rPr lang="ja-JP" altLang="en-US">
                <a:solidFill>
                  <a:srgbClr val="000000"/>
                </a:solidFill>
                <a:latin typeface="Hiragino Maru Gothic ProN" panose="020F0400000000000000" pitchFamily="34" charset="-128"/>
                <a:ea typeface="Hiragino Maru Gothic ProN" panose="020F0400000000000000" pitchFamily="34" charset="-128"/>
              </a:rPr>
            </a:br>
            <a:r>
              <a:rPr lang="ja-JP" altLang="en-US">
                <a:solidFill>
                  <a:srgbClr val="000000"/>
                </a:solidFill>
                <a:latin typeface="Hiragino Maru Gothic ProN" panose="020F0400000000000000" pitchFamily="34" charset="-128"/>
                <a:ea typeface="Hiragino Maru Gothic ProN" panose="020F0400000000000000" pitchFamily="34" charset="-128"/>
              </a:rPr>
              <a:t>円の持つ意味をそれぞれにあわらしています。</a:t>
            </a:r>
          </a:p>
          <a:p>
            <a:r>
              <a:rPr lang="ja-JP" altLang="en-US">
                <a:solidFill>
                  <a:srgbClr val="000000"/>
                </a:solidFill>
                <a:latin typeface="Hiragino Maru Gothic ProN" panose="020F0400000000000000" pitchFamily="34" charset="-128"/>
                <a:ea typeface="Hiragino Maru Gothic ProN" panose="020F0400000000000000" pitchFamily="34" charset="-128"/>
              </a:rPr>
              <a:t>アートシンキングのカタチであり</a:t>
            </a:r>
          </a:p>
          <a:p>
            <a:r>
              <a:rPr lang="ja-JP" altLang="en-US">
                <a:solidFill>
                  <a:srgbClr val="000000"/>
                </a:solidFill>
                <a:latin typeface="Hiragino Maru Gothic ProN" panose="020F0400000000000000" pitchFamily="34" charset="-128"/>
                <a:ea typeface="Hiragino Maru Gothic ProN" panose="020F0400000000000000" pitchFamily="34" charset="-128"/>
              </a:rPr>
              <a:t>上手下手の枠から解放されます。</a:t>
            </a:r>
            <a:endParaRPr lang="ja-JP" altLang="en-US">
              <a:solidFill>
                <a:srgbClr val="000000"/>
              </a:solidFill>
              <a:effectLst/>
              <a:latin typeface="Hiragino Maru Gothic ProN" panose="020F0400000000000000" pitchFamily="34" charset="-128"/>
              <a:ea typeface="Hiragino Maru Gothic ProN" panose="020F0400000000000000" pitchFamily="34" charset="-128"/>
            </a:endParaRPr>
          </a:p>
        </p:txBody>
      </p:sp>
    </p:spTree>
    <p:extLst>
      <p:ext uri="{BB962C8B-B14F-4D97-AF65-F5344CB8AC3E}">
        <p14:creationId xmlns:p14="http://schemas.microsoft.com/office/powerpoint/2010/main" val="224620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360000">
            <a:normAutofit/>
          </a:bodyPr>
          <a:lstStyle/>
          <a:p>
            <a:r>
              <a:rPr lang="en-US" altLang="ja-JP" dirty="0"/>
              <a:t>【</a:t>
            </a:r>
            <a:r>
              <a:rPr lang="ja-JP" altLang="en-US" dirty="0"/>
              <a:t>制作手順</a:t>
            </a:r>
            <a:r>
              <a:rPr lang="en-US" altLang="ja-JP" dirty="0"/>
              <a:t>】3</a:t>
            </a:r>
            <a:r>
              <a:rPr lang="ja-JP" altLang="en-US" dirty="0"/>
              <a:t>つのステップ</a:t>
            </a:r>
            <a:endParaRPr kumimoji="1" lang="ja-JP" altLang="en-US" dirty="0"/>
          </a:p>
        </p:txBody>
      </p:sp>
      <p:pic>
        <p:nvPicPr>
          <p:cNvPr id="6" name="図 5"/>
          <p:cNvPicPr>
            <a:picLocks noChangeAspect="1"/>
          </p:cNvPicPr>
          <p:nvPr/>
        </p:nvPicPr>
        <p:blipFill>
          <a:blip r:embed="rId3"/>
          <a:stretch>
            <a:fillRect/>
          </a:stretch>
        </p:blipFill>
        <p:spPr>
          <a:xfrm>
            <a:off x="915180" y="1430106"/>
            <a:ext cx="7046842" cy="5102349"/>
          </a:xfrm>
          <a:prstGeom prst="rect">
            <a:avLst/>
          </a:prstGeom>
        </p:spPr>
      </p:pic>
      <p:pic>
        <p:nvPicPr>
          <p:cNvPr id="7" name="図 6"/>
          <p:cNvPicPr>
            <a:picLocks noChangeAspect="1"/>
          </p:cNvPicPr>
          <p:nvPr/>
        </p:nvPicPr>
        <p:blipFill>
          <a:blip r:embed="rId4"/>
          <a:stretch>
            <a:fillRect/>
          </a:stretch>
        </p:blipFill>
        <p:spPr>
          <a:xfrm>
            <a:off x="1103123" y="1901919"/>
            <a:ext cx="3214426" cy="3199539"/>
          </a:xfrm>
          <a:prstGeom prst="rect">
            <a:avLst/>
          </a:prstGeom>
        </p:spPr>
      </p:pic>
      <p:pic>
        <p:nvPicPr>
          <p:cNvPr id="8" name="図 7"/>
          <p:cNvPicPr>
            <a:picLocks noChangeAspect="1"/>
          </p:cNvPicPr>
          <p:nvPr/>
        </p:nvPicPr>
        <p:blipFill>
          <a:blip r:embed="rId4"/>
          <a:stretch>
            <a:fillRect/>
          </a:stretch>
        </p:blipFill>
        <p:spPr>
          <a:xfrm>
            <a:off x="4757204" y="1901919"/>
            <a:ext cx="3137084" cy="1922720"/>
          </a:xfrm>
          <a:prstGeom prst="rect">
            <a:avLst/>
          </a:prstGeom>
        </p:spPr>
      </p:pic>
      <p:sp>
        <p:nvSpPr>
          <p:cNvPr id="11" name="正方形/長方形 10"/>
          <p:cNvSpPr/>
          <p:nvPr/>
        </p:nvSpPr>
        <p:spPr>
          <a:xfrm>
            <a:off x="5096933" y="2248812"/>
            <a:ext cx="2492990" cy="415498"/>
          </a:xfrm>
          <a:prstGeom prst="rect">
            <a:avLst/>
          </a:prstGeom>
        </p:spPr>
        <p:txBody>
          <a:bodyPr wrap="none">
            <a:spAutoFit/>
          </a:bodyPr>
          <a:lstStyle/>
          <a:p>
            <a:pPr>
              <a:lnSpc>
                <a:spcPct val="120000"/>
              </a:lnSpc>
            </a:pPr>
            <a:r>
              <a:rPr lang="en-US" altLang="ja-JP" b="1" dirty="0">
                <a:solidFill>
                  <a:srgbClr val="51640B"/>
                </a:solidFill>
              </a:rPr>
              <a:t>②</a:t>
            </a:r>
            <a:r>
              <a:rPr lang="ja-JP" altLang="en-US" b="1" dirty="0">
                <a:solidFill>
                  <a:srgbClr val="51640B"/>
                </a:solidFill>
              </a:rPr>
              <a:t>絵の特徴を説明する</a:t>
            </a:r>
            <a:endParaRPr lang="ja-JP" altLang="en-US" dirty="0"/>
          </a:p>
        </p:txBody>
      </p:sp>
      <p:pic>
        <p:nvPicPr>
          <p:cNvPr id="15" name="図 14"/>
          <p:cNvPicPr>
            <a:picLocks noChangeAspect="1"/>
          </p:cNvPicPr>
          <p:nvPr/>
        </p:nvPicPr>
        <p:blipFill>
          <a:blip r:embed="rId4"/>
          <a:stretch>
            <a:fillRect/>
          </a:stretch>
        </p:blipFill>
        <p:spPr>
          <a:xfrm>
            <a:off x="4824938" y="4200089"/>
            <a:ext cx="3137084" cy="1802738"/>
          </a:xfrm>
          <a:prstGeom prst="rect">
            <a:avLst/>
          </a:prstGeom>
        </p:spPr>
      </p:pic>
      <p:sp>
        <p:nvSpPr>
          <p:cNvPr id="16" name="正方形/長方形 15"/>
          <p:cNvSpPr/>
          <p:nvPr/>
        </p:nvSpPr>
        <p:spPr>
          <a:xfrm>
            <a:off x="5342145" y="4417749"/>
            <a:ext cx="2031325" cy="415498"/>
          </a:xfrm>
          <a:prstGeom prst="rect">
            <a:avLst/>
          </a:prstGeom>
        </p:spPr>
        <p:txBody>
          <a:bodyPr wrap="none">
            <a:spAutoFit/>
          </a:bodyPr>
          <a:lstStyle/>
          <a:p>
            <a:pPr>
              <a:lnSpc>
                <a:spcPct val="120000"/>
              </a:lnSpc>
            </a:pPr>
            <a:r>
              <a:rPr lang="en-US" altLang="ja-JP" b="1" dirty="0">
                <a:solidFill>
                  <a:srgbClr val="51640B"/>
                </a:solidFill>
              </a:rPr>
              <a:t>③</a:t>
            </a:r>
            <a:r>
              <a:rPr lang="ja-JP" altLang="en-US" b="1" dirty="0">
                <a:solidFill>
                  <a:srgbClr val="51640B"/>
                </a:solidFill>
              </a:rPr>
              <a:t>感想を書きあう</a:t>
            </a:r>
            <a:endParaRPr lang="ja-JP" altLang="en-US" dirty="0"/>
          </a:p>
        </p:txBody>
      </p:sp>
      <p:sp>
        <p:nvSpPr>
          <p:cNvPr id="17" name="正方形/長方形 16"/>
          <p:cNvSpPr/>
          <p:nvPr/>
        </p:nvSpPr>
        <p:spPr>
          <a:xfrm>
            <a:off x="1666702" y="2371895"/>
            <a:ext cx="2031325" cy="415498"/>
          </a:xfrm>
          <a:prstGeom prst="rect">
            <a:avLst/>
          </a:prstGeom>
        </p:spPr>
        <p:txBody>
          <a:bodyPr wrap="none">
            <a:spAutoFit/>
          </a:bodyPr>
          <a:lstStyle/>
          <a:p>
            <a:pPr>
              <a:lnSpc>
                <a:spcPct val="120000"/>
              </a:lnSpc>
            </a:pPr>
            <a:r>
              <a:rPr lang="en-US" altLang="ja-JP" b="1" dirty="0">
                <a:solidFill>
                  <a:srgbClr val="FF0000"/>
                </a:solidFill>
              </a:rPr>
              <a:t>①</a:t>
            </a:r>
            <a:r>
              <a:rPr lang="ja-JP" altLang="en-US" b="1" dirty="0">
                <a:solidFill>
                  <a:srgbClr val="FF0000"/>
                </a:solidFill>
              </a:rPr>
              <a:t>イメージを描く</a:t>
            </a:r>
            <a:endParaRPr lang="en-US" altLang="ja-JP" b="1" dirty="0">
              <a:solidFill>
                <a:srgbClr val="FF0000"/>
              </a:solidFill>
            </a:endParaRPr>
          </a:p>
        </p:txBody>
      </p:sp>
      <p:sp>
        <p:nvSpPr>
          <p:cNvPr id="4" name="正方形/長方形 3"/>
          <p:cNvSpPr/>
          <p:nvPr/>
        </p:nvSpPr>
        <p:spPr>
          <a:xfrm>
            <a:off x="1563032" y="3153988"/>
            <a:ext cx="2454173" cy="923330"/>
          </a:xfrm>
          <a:prstGeom prst="rect">
            <a:avLst/>
          </a:prstGeom>
        </p:spPr>
        <p:txBody>
          <a:bodyPr wrap="square">
            <a:spAutoFit/>
          </a:bodyPr>
          <a:lstStyle/>
          <a:p>
            <a:r>
              <a:rPr kumimoji="1" lang="ja-JP" altLang="en-US" dirty="0"/>
              <a:t>従来の概念や既存の枠を超え、自由な発想で描いて下さい。</a:t>
            </a:r>
          </a:p>
        </p:txBody>
      </p:sp>
      <p:sp>
        <p:nvSpPr>
          <p:cNvPr id="5" name="正方形/長方形 4"/>
          <p:cNvSpPr/>
          <p:nvPr/>
        </p:nvSpPr>
        <p:spPr>
          <a:xfrm>
            <a:off x="5029200" y="2664310"/>
            <a:ext cx="2625223" cy="584776"/>
          </a:xfrm>
          <a:prstGeom prst="rect">
            <a:avLst/>
          </a:prstGeom>
        </p:spPr>
        <p:txBody>
          <a:bodyPr wrap="square">
            <a:spAutoFit/>
          </a:bodyPr>
          <a:lstStyle/>
          <a:p>
            <a:r>
              <a:rPr kumimoji="1" lang="ja-JP" altLang="en-US" sz="1600" dirty="0"/>
              <a:t>イメージの背景や、エピソードも加えてください。</a:t>
            </a:r>
          </a:p>
        </p:txBody>
      </p:sp>
      <p:sp>
        <p:nvSpPr>
          <p:cNvPr id="9" name="正方形/長方形 8"/>
          <p:cNvSpPr/>
          <p:nvPr/>
        </p:nvSpPr>
        <p:spPr>
          <a:xfrm>
            <a:off x="5096933" y="4833247"/>
            <a:ext cx="2625223" cy="830997"/>
          </a:xfrm>
          <a:prstGeom prst="rect">
            <a:avLst/>
          </a:prstGeom>
        </p:spPr>
        <p:txBody>
          <a:bodyPr wrap="square">
            <a:spAutoFit/>
          </a:bodyPr>
          <a:lstStyle/>
          <a:p>
            <a:r>
              <a:rPr kumimoji="1" lang="ja-JP" altLang="en-US" sz="1600" dirty="0"/>
              <a:t>絵本を交換し、メンバー内でどんどん感想を書きあってください。</a:t>
            </a:r>
            <a:endParaRPr kumimoji="1" lang="en-US" altLang="ja-JP" sz="1600" dirty="0"/>
          </a:p>
        </p:txBody>
      </p:sp>
    </p:spTree>
    <p:extLst>
      <p:ext uri="{BB962C8B-B14F-4D97-AF65-F5344CB8AC3E}">
        <p14:creationId xmlns:p14="http://schemas.microsoft.com/office/powerpoint/2010/main" val="35789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7804" y="1619475"/>
            <a:ext cx="7160935" cy="584776"/>
          </a:xfrm>
          <a:prstGeom prst="rect">
            <a:avLst/>
          </a:prstGeom>
        </p:spPr>
        <p:txBody>
          <a:bodyPr wrap="none">
            <a:spAutoFit/>
          </a:bodyPr>
          <a:lstStyle/>
          <a:p>
            <a:r>
              <a:rPr kumimoji="1" lang="en-US" altLang="ja-JP" sz="3200" b="1" dirty="0">
                <a:solidFill>
                  <a:srgbClr val="000000"/>
                </a:solidFill>
              </a:rPr>
              <a:t>➀</a:t>
            </a:r>
            <a:r>
              <a:rPr kumimoji="1" lang="ja-JP" altLang="en-US" sz="3200" b="1" dirty="0">
                <a:solidFill>
                  <a:srgbClr val="000000"/>
                </a:solidFill>
              </a:rPr>
              <a:t>全力で自分について考えましょう。</a:t>
            </a:r>
            <a:endParaRPr kumimoji="1" lang="en-US" altLang="ja-JP" sz="3200" b="1" dirty="0">
              <a:solidFill>
                <a:srgbClr val="000000"/>
              </a:solidFill>
            </a:endParaRPr>
          </a:p>
        </p:txBody>
      </p:sp>
      <p:sp>
        <p:nvSpPr>
          <p:cNvPr id="6" name="正方形/長方形 5"/>
          <p:cNvSpPr/>
          <p:nvPr/>
        </p:nvSpPr>
        <p:spPr>
          <a:xfrm>
            <a:off x="527804" y="3592599"/>
            <a:ext cx="8392041" cy="584776"/>
          </a:xfrm>
          <a:prstGeom prst="rect">
            <a:avLst/>
          </a:prstGeom>
        </p:spPr>
        <p:txBody>
          <a:bodyPr wrap="none">
            <a:spAutoFit/>
          </a:bodyPr>
          <a:lstStyle/>
          <a:p>
            <a:r>
              <a:rPr kumimoji="1" lang="en-US" altLang="ja-JP" sz="3200" b="1" dirty="0">
                <a:solidFill>
                  <a:srgbClr val="000000"/>
                </a:solidFill>
              </a:rPr>
              <a:t>②</a:t>
            </a:r>
            <a:r>
              <a:rPr kumimoji="1" lang="ja-JP" altLang="en-US" sz="3200" b="1" dirty="0">
                <a:solidFill>
                  <a:srgbClr val="000000"/>
                </a:solidFill>
              </a:rPr>
              <a:t>絵を上手に描こうと思わないでください。</a:t>
            </a:r>
          </a:p>
        </p:txBody>
      </p:sp>
      <p:sp>
        <p:nvSpPr>
          <p:cNvPr id="11"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en-US" altLang="ja-JP" dirty="0"/>
              <a:t>2</a:t>
            </a:r>
            <a:r>
              <a:rPr lang="ja-JP" altLang="en-US" dirty="0"/>
              <a:t>つのお願い</a:t>
            </a:r>
          </a:p>
        </p:txBody>
      </p:sp>
      <p:sp>
        <p:nvSpPr>
          <p:cNvPr id="7" name="コンテンツ プレースホルダー 2"/>
          <p:cNvSpPr txBox="1">
            <a:spLocks/>
          </p:cNvSpPr>
          <p:nvPr/>
        </p:nvSpPr>
        <p:spPr>
          <a:xfrm>
            <a:off x="977249" y="2213663"/>
            <a:ext cx="7658752" cy="1249470"/>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nSpc>
                <a:spcPct val="120000"/>
              </a:lnSpc>
              <a:buNone/>
            </a:pPr>
            <a:r>
              <a:rPr lang="ja-JP" altLang="en-US" dirty="0"/>
              <a:t>心の中をじっとみて、</a:t>
            </a:r>
            <a:br>
              <a:rPr lang="en-US" altLang="ja-JP" dirty="0"/>
            </a:br>
            <a:r>
              <a:rPr lang="ja-JP" altLang="en-US" dirty="0"/>
              <a:t>ゆっくりと自分自身にアクセスしましょう。過去から未来まで、思考は広がります。</a:t>
            </a:r>
            <a:endParaRPr lang="en-US" altLang="ja-JP" dirty="0"/>
          </a:p>
        </p:txBody>
      </p:sp>
      <p:sp>
        <p:nvSpPr>
          <p:cNvPr id="8" name="コンテンツ プレースホルダー 2"/>
          <p:cNvSpPr txBox="1">
            <a:spLocks/>
          </p:cNvSpPr>
          <p:nvPr/>
        </p:nvSpPr>
        <p:spPr>
          <a:xfrm>
            <a:off x="977249" y="4209926"/>
            <a:ext cx="7658752" cy="1530474"/>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nSpc>
                <a:spcPct val="120000"/>
              </a:lnSpc>
              <a:buNone/>
            </a:pPr>
            <a:r>
              <a:rPr lang="ja-JP" altLang="en-US" dirty="0"/>
              <a:t>絵の上手下手は関係ありません。</a:t>
            </a:r>
            <a:br>
              <a:rPr lang="en-US" altLang="ja-JP" dirty="0"/>
            </a:br>
            <a:r>
              <a:rPr lang="ja-JP" altLang="en-US" dirty="0"/>
              <a:t>心に浮かんだイメージを上手に描けないかも？</a:t>
            </a:r>
            <a:br>
              <a:rPr lang="en-US" altLang="ja-JP" dirty="0"/>
            </a:br>
            <a:r>
              <a:rPr lang="ja-JP" altLang="en-US" dirty="0"/>
              <a:t>という心配も無用です。</a:t>
            </a:r>
            <a:br>
              <a:rPr lang="en-US" altLang="ja-JP" dirty="0"/>
            </a:br>
            <a:r>
              <a:rPr lang="ja-JP" altLang="en-US" dirty="0"/>
              <a:t>考えることが一番大切なワークショップです。</a:t>
            </a:r>
          </a:p>
        </p:txBody>
      </p:sp>
    </p:spTree>
    <p:extLst>
      <p:ext uri="{BB962C8B-B14F-4D97-AF65-F5344CB8AC3E}">
        <p14:creationId xmlns:p14="http://schemas.microsoft.com/office/powerpoint/2010/main" val="129732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71600" y="3429000"/>
            <a:ext cx="3115638" cy="2983682"/>
          </a:xfrm>
          <a:prstGeom prst="rect">
            <a:avLst/>
          </a:prstGeom>
        </p:spPr>
      </p:pic>
      <p:sp>
        <p:nvSpPr>
          <p:cNvPr id="2" name="タイトル 1"/>
          <p:cNvSpPr>
            <a:spLocks noGrp="1"/>
          </p:cNvSpPr>
          <p:nvPr>
            <p:ph type="title"/>
          </p:nvPr>
        </p:nvSpPr>
        <p:spPr/>
        <p:txBody>
          <a:bodyPr lIns="360000">
            <a:normAutofit/>
          </a:bodyPr>
          <a:lstStyle/>
          <a:p>
            <a:r>
              <a:rPr kumimoji="1" lang="ja-JP" altLang="en-US" dirty="0"/>
              <a:t>ウィーミングアップ</a:t>
            </a:r>
            <a:r>
              <a:rPr kumimoji="1" lang="en-US" altLang="ja-JP" dirty="0"/>
              <a:t>① </a:t>
            </a:r>
            <a:r>
              <a:rPr kumimoji="1" lang="ja-JP" altLang="en-US" dirty="0"/>
              <a:t>リラックス</a:t>
            </a:r>
          </a:p>
        </p:txBody>
      </p:sp>
      <p:sp>
        <p:nvSpPr>
          <p:cNvPr id="6" name="コンテンツ プレースホルダー 2"/>
          <p:cNvSpPr txBox="1">
            <a:spLocks/>
          </p:cNvSpPr>
          <p:nvPr/>
        </p:nvSpPr>
        <p:spPr>
          <a:xfrm>
            <a:off x="672448" y="1470635"/>
            <a:ext cx="8229601" cy="1678148"/>
          </a:xfrm>
          <a:prstGeom prst="rect">
            <a:avLst/>
          </a:prstGeom>
        </p:spPr>
        <p:txBody>
          <a:bodyPr>
            <a:noAutofit/>
          </a:bodyPr>
          <a:lstStyle>
            <a:lvl1pPr marL="342900" indent="-342900" algn="l" defTabSz="914400" rtl="0" eaLnBrk="1" latinLnBrk="0" hangingPunct="1">
              <a:spcBef>
                <a:spcPts val="20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kumimoji="1"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lnSpc>
                <a:spcPct val="120000"/>
              </a:lnSpc>
              <a:buNone/>
            </a:pPr>
            <a:r>
              <a:rPr lang="ja-JP" altLang="en-US" sz="4000" b="1" dirty="0">
                <a:solidFill>
                  <a:schemeClr val="accent1">
                    <a:lumMod val="50000"/>
                  </a:schemeClr>
                </a:solidFill>
              </a:rPr>
              <a:t>カラーブリージング（深呼吸）</a:t>
            </a:r>
            <a:br>
              <a:rPr lang="en-US" altLang="ja-JP" sz="6000" b="1" dirty="0">
                <a:solidFill>
                  <a:schemeClr val="accent1">
                    <a:lumMod val="50000"/>
                  </a:schemeClr>
                </a:solidFill>
              </a:rPr>
            </a:br>
            <a:r>
              <a:rPr lang="ja-JP" altLang="en-US" dirty="0"/>
              <a:t>好きな色を思い浮かべて、その色を思い切り吸い込んだり吐き出したりします。</a:t>
            </a:r>
          </a:p>
        </p:txBody>
      </p:sp>
      <p:pic>
        <p:nvPicPr>
          <p:cNvPr id="13" name="図 12"/>
          <p:cNvPicPr>
            <a:picLocks noChangeAspect="1"/>
          </p:cNvPicPr>
          <p:nvPr/>
        </p:nvPicPr>
        <p:blipFill>
          <a:blip r:embed="rId4"/>
          <a:stretch>
            <a:fillRect/>
          </a:stretch>
        </p:blipFill>
        <p:spPr>
          <a:xfrm>
            <a:off x="4868676" y="3546275"/>
            <a:ext cx="3806132" cy="2697876"/>
          </a:xfrm>
          <a:prstGeom prst="rect">
            <a:avLst/>
          </a:prstGeom>
        </p:spPr>
      </p:pic>
      <p:sp>
        <p:nvSpPr>
          <p:cNvPr id="15" name="正方形/長方形 14"/>
          <p:cNvSpPr/>
          <p:nvPr/>
        </p:nvSpPr>
        <p:spPr>
          <a:xfrm>
            <a:off x="512249" y="4216181"/>
            <a:ext cx="877163" cy="369332"/>
          </a:xfrm>
          <a:prstGeom prst="rect">
            <a:avLst/>
          </a:prstGeom>
        </p:spPr>
        <p:txBody>
          <a:bodyPr wrap="none">
            <a:spAutoFit/>
          </a:bodyPr>
          <a:lstStyle/>
          <a:p>
            <a:r>
              <a:rPr lang="ja-JP" altLang="en-US" dirty="0"/>
              <a:t>すって</a:t>
            </a:r>
          </a:p>
        </p:txBody>
      </p:sp>
      <p:sp>
        <p:nvSpPr>
          <p:cNvPr id="16" name="正方形/長方形 15"/>
          <p:cNvSpPr/>
          <p:nvPr/>
        </p:nvSpPr>
        <p:spPr>
          <a:xfrm>
            <a:off x="4581289" y="4230888"/>
            <a:ext cx="877163" cy="369332"/>
          </a:xfrm>
          <a:prstGeom prst="rect">
            <a:avLst/>
          </a:prstGeom>
        </p:spPr>
        <p:txBody>
          <a:bodyPr wrap="none">
            <a:spAutoFit/>
          </a:bodyPr>
          <a:lstStyle/>
          <a:p>
            <a:r>
              <a:rPr lang="ja-JP" altLang="en-US" dirty="0"/>
              <a:t>はいて</a:t>
            </a:r>
          </a:p>
        </p:txBody>
      </p:sp>
    </p:spTree>
    <p:extLst>
      <p:ext uri="{BB962C8B-B14F-4D97-AF65-F5344CB8AC3E}">
        <p14:creationId xmlns:p14="http://schemas.microsoft.com/office/powerpoint/2010/main" val="282373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ja-JP" altLang="en-US"/>
              <a:t>絵本制作スタート</a:t>
            </a:r>
            <a:endParaRPr lang="ja-JP" altLang="en-US" dirty="0"/>
          </a:p>
        </p:txBody>
      </p:sp>
      <p:sp>
        <p:nvSpPr>
          <p:cNvPr id="5" name="正方形/長方形 4">
            <a:extLst>
              <a:ext uri="{FF2B5EF4-FFF2-40B4-BE49-F238E27FC236}">
                <a16:creationId xmlns:a16="http://schemas.microsoft.com/office/drawing/2014/main" id="{E0187E38-4816-9F47-B300-C2CDF0AF5993}"/>
              </a:ext>
            </a:extLst>
          </p:cNvPr>
          <p:cNvSpPr/>
          <p:nvPr/>
        </p:nvSpPr>
        <p:spPr>
          <a:xfrm>
            <a:off x="908130" y="2501508"/>
            <a:ext cx="6955750" cy="1569660"/>
          </a:xfrm>
          <a:prstGeom prst="rect">
            <a:avLst/>
          </a:prstGeom>
        </p:spPr>
        <p:txBody>
          <a:bodyPr wrap="none">
            <a:spAutoFit/>
          </a:bodyPr>
          <a:lstStyle/>
          <a:p>
            <a:r>
              <a:rPr kumimoji="1" lang="ja-JP" altLang="en-US" sz="4800"/>
              <a:t>さあ、タネから始まる</a:t>
            </a:r>
            <a:endParaRPr kumimoji="1" lang="en-US" altLang="ja-JP" sz="4800" dirty="0"/>
          </a:p>
          <a:p>
            <a:r>
              <a:rPr kumimoji="1" lang="ja-JP" altLang="en-US" sz="4800"/>
              <a:t>冒険にでかけましょう！</a:t>
            </a:r>
            <a:endParaRPr kumimoji="1" lang="ja-JP" altLang="en-US" sz="4800" dirty="0"/>
          </a:p>
        </p:txBody>
      </p:sp>
    </p:spTree>
    <p:extLst>
      <p:ext uri="{BB962C8B-B14F-4D97-AF65-F5344CB8AC3E}">
        <p14:creationId xmlns:p14="http://schemas.microsoft.com/office/powerpoint/2010/main" val="29379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7804" y="1619475"/>
            <a:ext cx="7571303" cy="4339650"/>
          </a:xfrm>
          <a:prstGeom prst="rect">
            <a:avLst/>
          </a:prstGeom>
        </p:spPr>
        <p:txBody>
          <a:bodyPr wrap="none">
            <a:spAutoFit/>
          </a:bodyPr>
          <a:lstStyle/>
          <a:p>
            <a:r>
              <a:rPr kumimoji="1" lang="ja-JP" altLang="en-US" dirty="0"/>
              <a:t>＜最初の質問です＞</a:t>
            </a:r>
          </a:p>
          <a:p>
            <a:r>
              <a:rPr kumimoji="1" lang="ja-JP" altLang="en-US" sz="3200" dirty="0"/>
              <a:t>もしあなたをタネにたとえるとしたら、</a:t>
            </a:r>
            <a:endParaRPr kumimoji="1" lang="en-US" altLang="ja-JP" sz="3200" dirty="0"/>
          </a:p>
          <a:p>
            <a:r>
              <a:rPr kumimoji="1" lang="ja-JP" altLang="en-US" sz="3200" dirty="0"/>
              <a:t>どんなタネだと思いますか？</a:t>
            </a:r>
            <a:endParaRPr kumimoji="1" lang="en-US" altLang="ja-JP" sz="3200" dirty="0"/>
          </a:p>
          <a:p>
            <a:endParaRPr kumimoji="1" lang="ja-JP" altLang="en-US" sz="3200" dirty="0"/>
          </a:p>
          <a:p>
            <a:r>
              <a:rPr kumimoji="1" lang="ja-JP" altLang="en-US" dirty="0"/>
              <a:t>タネはすべてのはじまりです。</a:t>
            </a:r>
            <a:endParaRPr kumimoji="1" lang="en-US" altLang="ja-JP" dirty="0"/>
          </a:p>
          <a:p>
            <a:r>
              <a:rPr kumimoji="1" lang="ja-JP" altLang="en-US" dirty="0"/>
              <a:t>様々な思いがぎっしり詰まった存在の証です。</a:t>
            </a:r>
          </a:p>
          <a:p>
            <a:r>
              <a:rPr kumimoji="1" lang="ja-JP" altLang="en-US" dirty="0"/>
              <a:t>ゆっくりと目を閉じ、自分自身にアクセスし、</a:t>
            </a:r>
          </a:p>
          <a:p>
            <a:r>
              <a:rPr kumimoji="1" lang="ja-JP" altLang="en-US" dirty="0"/>
              <a:t>イマジネーションから自由にイメージを引き出しましょう。</a:t>
            </a:r>
          </a:p>
          <a:p>
            <a:endParaRPr kumimoji="1" lang="en-US" altLang="ja-JP" dirty="0"/>
          </a:p>
          <a:p>
            <a:r>
              <a:rPr kumimoji="1" lang="en-US" altLang="ja-JP" dirty="0"/>
              <a:t>【</a:t>
            </a:r>
            <a:r>
              <a:rPr kumimoji="1" lang="ja-JP" altLang="en-US" dirty="0"/>
              <a:t>特徴</a:t>
            </a:r>
            <a:r>
              <a:rPr kumimoji="1" lang="en-US" altLang="ja-JP" dirty="0"/>
              <a:t>】</a:t>
            </a:r>
          </a:p>
          <a:p>
            <a:r>
              <a:rPr kumimoji="1" lang="ja-JP" altLang="en-US" dirty="0"/>
              <a:t>タネを描いたら、文章で特徴を紹介してください。</a:t>
            </a:r>
            <a:endParaRPr kumimoji="1" lang="en-US" altLang="ja-JP" dirty="0"/>
          </a:p>
          <a:p>
            <a:r>
              <a:rPr kumimoji="1" lang="ja-JP" altLang="en-US" dirty="0"/>
              <a:t>イメージする際にどのようなエピソードが頭をよぎったか、</a:t>
            </a:r>
          </a:p>
          <a:p>
            <a:r>
              <a:rPr kumimoji="1" lang="ja-JP" altLang="en-US" dirty="0"/>
              <a:t>あなたが描いた芽の背景を書き出してみましょう。</a:t>
            </a:r>
          </a:p>
        </p:txBody>
      </p:sp>
      <p:sp>
        <p:nvSpPr>
          <p:cNvPr id="11" name="Title Placeholder 1"/>
          <p:cNvSpPr txBox="1">
            <a:spLocks/>
          </p:cNvSpPr>
          <p:nvPr/>
        </p:nvSpPr>
        <p:spPr>
          <a:xfrm>
            <a:off x="0" y="332656"/>
            <a:ext cx="9144000" cy="914400"/>
          </a:xfrm>
          <a:prstGeom prst="rect">
            <a:avLst/>
          </a:prstGeom>
          <a:solidFill>
            <a:schemeClr val="tx2"/>
          </a:solidFill>
        </p:spPr>
        <p:txBody>
          <a:bodyPr vert="horz" lIns="360000" tIns="45720" rIns="274320" bIns="45720" rtlCol="0" anchor="ctr">
            <a:normAutofit/>
          </a:bodyPr>
          <a:lstStyle>
            <a:lvl1pPr marL="0" indent="0" algn="l" defTabSz="914400" rtl="0" eaLnBrk="1" latinLnBrk="0" hangingPunct="1">
              <a:spcBef>
                <a:spcPct val="0"/>
              </a:spcBef>
              <a:buNone/>
              <a:defRPr kumimoji="1" sz="3600" kern="1200">
                <a:solidFill>
                  <a:schemeClr val="bg1"/>
                </a:solidFill>
                <a:latin typeface="+mj-lt"/>
                <a:ea typeface="+mj-ea"/>
                <a:cs typeface="+mj-cs"/>
              </a:defRPr>
            </a:lvl1pPr>
          </a:lstStyle>
          <a:p>
            <a:r>
              <a:rPr lang="ja-JP" altLang="en-US" dirty="0"/>
              <a:t>第</a:t>
            </a:r>
            <a:r>
              <a:rPr lang="en-US" altLang="ja-JP" dirty="0"/>
              <a:t>①</a:t>
            </a:r>
            <a:r>
              <a:rPr lang="ja-JP" altLang="en-US" dirty="0"/>
              <a:t>シーン：タネ（所要時間</a:t>
            </a:r>
            <a:r>
              <a:rPr lang="en-US" altLang="ja-JP" dirty="0"/>
              <a:t>15</a:t>
            </a:r>
            <a:r>
              <a:rPr lang="ja-JP" altLang="en-US" dirty="0"/>
              <a:t>分）</a:t>
            </a:r>
          </a:p>
        </p:txBody>
      </p:sp>
    </p:spTree>
    <p:extLst>
      <p:ext uri="{BB962C8B-B14F-4D97-AF65-F5344CB8AC3E}">
        <p14:creationId xmlns:p14="http://schemas.microsoft.com/office/powerpoint/2010/main" val="3028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パーセプション">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パーセプション.thmx</Template>
  <TotalTime>2601</TotalTime>
  <Words>3585</Words>
  <Application>Microsoft Macintosh PowerPoint</Application>
  <PresentationFormat>画面に合わせる (4:3)</PresentationFormat>
  <Paragraphs>362</Paragraphs>
  <Slides>16</Slides>
  <Notes>16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Hiragino Maru Gothic ProN</vt:lpstr>
      <vt:lpstr>Calibri</vt:lpstr>
      <vt:lpstr>Century Gothic</vt:lpstr>
      <vt:lpstr>Wingdings 2</vt:lpstr>
      <vt:lpstr>パーセプション</vt:lpstr>
      <vt:lpstr>PowerPoint プレゼンテーション</vt:lpstr>
      <vt:lpstr>【絵本制作】ストーリーは全5シーン</vt:lpstr>
      <vt:lpstr>なぜ絵本制作なのか？</vt:lpstr>
      <vt:lpstr>思いのカタチ</vt:lpstr>
      <vt:lpstr>【制作手順】3つのステップ</vt:lpstr>
      <vt:lpstr>PowerPoint プレゼンテーション</vt:lpstr>
      <vt:lpstr>ウィーミングアップ① リラックス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aomushi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八木 知美</dc:creator>
  <cp:lastModifiedBy>八木 知美</cp:lastModifiedBy>
  <cp:revision>151</cp:revision>
  <cp:lastPrinted>2017-07-31T16:38:25Z</cp:lastPrinted>
  <dcterms:created xsi:type="dcterms:W3CDTF">2017-05-19T02:23:40Z</dcterms:created>
  <dcterms:modified xsi:type="dcterms:W3CDTF">2021-02-23T00:36:46Z</dcterms:modified>
</cp:coreProperties>
</file>